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606EC9-5B4F-4D8D-8719-E8B59541E6FB}">
  <a:tblStyle styleId="{88606EC9-5B4F-4D8D-8719-E8B59541E6F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F8"/>
          </a:solidFill>
        </a:fill>
      </a:tcStyle>
    </a:wholeTbl>
    <a:band1H>
      <a:tcTxStyle/>
      <a:tcStyle>
        <a:tcBdr/>
        <a:fill>
          <a:solidFill>
            <a:srgbClr val="CCDDF1"/>
          </a:solidFill>
        </a:fill>
      </a:tcStyle>
    </a:band1H>
    <a:band2H>
      <a:tcTxStyle/>
      <a:tcStyle>
        <a:tcBdr/>
      </a:tcStyle>
    </a:band2H>
    <a:band1V>
      <a:tcTxStyle/>
      <a:tcStyle>
        <a:tcBdr/>
        <a:fill>
          <a:solidFill>
            <a:srgbClr val="CCDDF1"/>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0B4FADE-31C0-4D58-9A19-109C3E86C5F3}"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FF8"/>
          </a:solidFill>
        </a:fill>
      </a:tcStyle>
    </a:wholeTbl>
    <a:band1H>
      <a:tcTxStyle/>
      <a:tcStyle>
        <a:tcBdr/>
        <a:fill>
          <a:solidFill>
            <a:srgbClr val="CCDDF1"/>
          </a:solidFill>
        </a:fill>
      </a:tcStyle>
    </a:band1H>
    <a:band2H>
      <a:tcTxStyle/>
      <a:tcStyle>
        <a:tcBdr/>
      </a:tcStyle>
    </a:band2H>
    <a:band1V>
      <a:tcTxStyle/>
      <a:tcStyle>
        <a:tcBdr/>
        <a:fill>
          <a:solidFill>
            <a:srgbClr val="CCDDF1"/>
          </a:solidFill>
        </a:fill>
      </a:tcStyle>
    </a:band1V>
    <a:band2V>
      <a:tcTxStyle/>
      <a:tcStyle>
        <a:tcBdr/>
      </a:tcStyle>
    </a:band2V>
    <a:lastCol>
      <a:tcTxStyle b="on" i="off">
        <a:font>
          <a:latin typeface="Calibri"/>
          <a:ea typeface="Calibri"/>
          <a:cs typeface="Calibri"/>
        </a:font>
        <a:srgbClr val="FFFFFF"/>
      </a:tcTxStyle>
      <a:tcStyle>
        <a:tcBdr/>
        <a:fill>
          <a:solidFill>
            <a:srgbClr val="3397DA"/>
          </a:solidFill>
        </a:fill>
      </a:tcStyle>
    </a:lastCol>
    <a:firstCol>
      <a:tcTxStyle b="on" i="off">
        <a:font>
          <a:latin typeface="Calibri"/>
          <a:ea typeface="Calibri"/>
          <a:cs typeface="Calibri"/>
        </a:font>
        <a:srgbClr val="FFFFFF"/>
      </a:tcTxStyle>
      <a:tcStyle>
        <a:tcBdr/>
        <a:fill>
          <a:solidFill>
            <a:srgbClr val="3397D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3397DA"/>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3397DA"/>
          </a:solidFill>
        </a:fill>
      </a:tcStyle>
    </a:firstRow>
    <a:neCell>
      <a:tcTxStyle/>
      <a:tcStyle>
        <a:tcBdr/>
      </a:tcStyle>
    </a:neCell>
    <a:nwCell>
      <a:tcTxStyle/>
      <a:tcStyle>
        <a:tcBdr/>
      </a:tcStyle>
    </a:nwCell>
  </a:tblStyle>
  <a:tblStyle styleId="{D2A23D26-5DC6-469F-A429-88FF12C8FBD0}"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FD61DA-CCA9-4519-9B54-F1D386979FB5}"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FF8"/>
          </a:solidFill>
        </a:fill>
      </a:tcStyle>
    </a:wholeTbl>
    <a:band1H>
      <a:tcTxStyle/>
      <a:tcStyle>
        <a:tcBdr/>
        <a:fill>
          <a:solidFill>
            <a:srgbClr val="CCDDF1"/>
          </a:solidFill>
        </a:fill>
      </a:tcStyle>
    </a:band1H>
    <a:band2H>
      <a:tcTxStyle/>
      <a:tcStyle>
        <a:tcBdr/>
      </a:tcStyle>
    </a:band2H>
    <a:band1V>
      <a:tcTxStyle/>
      <a:tcStyle>
        <a:tcBdr/>
        <a:fill>
          <a:solidFill>
            <a:srgbClr val="CCDDF1"/>
          </a:solidFill>
        </a:fill>
      </a:tcStyle>
    </a:band1V>
    <a:band2V>
      <a:tcTxStyle/>
      <a:tcStyle>
        <a:tcBdr/>
      </a:tcStyle>
    </a:band2V>
    <a:lastCol>
      <a:tcTxStyle b="on" i="off">
        <a:font>
          <a:latin typeface="Calibri"/>
          <a:ea typeface="Calibri"/>
          <a:cs typeface="Calibri"/>
        </a:font>
        <a:srgbClr val="FFFFFF"/>
      </a:tcTxStyle>
      <a:tcStyle>
        <a:tcBdr/>
        <a:fill>
          <a:solidFill>
            <a:srgbClr val="4285F4"/>
          </a:solidFill>
        </a:fill>
      </a:tcStyle>
    </a:lastCol>
    <a:firstCol>
      <a:tcTxStyle b="on" i="off">
        <a:font>
          <a:latin typeface="Calibri"/>
          <a:ea typeface="Calibri"/>
          <a:cs typeface="Calibri"/>
        </a:font>
        <a:srgbClr val="FFFFFF"/>
      </a:tcTxStyle>
      <a:tcStyle>
        <a:tcBdr/>
        <a:fill>
          <a:solidFill>
            <a:srgbClr val="4285F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285F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285F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f2e8dae7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gf2e8dae7f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 name="Google Shape;57;gf2e8dae7f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2e8dae7f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2e8dae7f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python, ne putem referi la orice ca fiind un obiect. Iar, fiecare obiect, are un tip de date de care apartine. Pentru a il afla, putem apela metoda type() pe variabila noastra. Fiecare obiect este stocat la o anumita adresa in memorie. Pentru a afla adresa in memorie la care variabila noastra a fost repartizata, putem folosi metoda id().</a:t>
            </a:r>
            <a:endParaRPr/>
          </a:p>
          <a:p>
            <a:pPr marL="0" lvl="0" indent="0" algn="l" rtl="0">
              <a:spcBef>
                <a:spcPts val="0"/>
              </a:spcBef>
              <a:spcAft>
                <a:spcPts val="0"/>
              </a:spcAft>
              <a:buNone/>
            </a:pPr>
            <a:endParaRPr/>
          </a:p>
          <a:p>
            <a:pPr marL="0" lvl="0" indent="0" algn="l" rtl="0">
              <a:spcBef>
                <a:spcPts val="0"/>
              </a:spcBef>
              <a:spcAft>
                <a:spcPts val="0"/>
              </a:spcAft>
              <a:buNone/>
            </a:pPr>
            <a:r>
              <a:rPr lang="en"/>
              <a:t>Asa cum am spus, fiecare obiect apartine unui tip de data. Iar fiecare tip de data are propriile capabilitati. De exemplu, un numar intreg il putem adauga doar la un alt tip de data numeric, etc. Fiecare tip de data primeste de la pachetul standard built-in cateva metode specifice acestuia. Acestea pot fi aflate folosind metoda dir(). Pentru a accesa o metoda specifica tipului de data a variabilei se foloseste .</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2e8dae7fc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f2e8dae7fc_0_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Tipuri de date numerice:</a:t>
            </a:r>
            <a:endParaRPr/>
          </a:p>
          <a:p>
            <a:pPr marL="457200" marR="0" lvl="0" indent="-298450" algn="l" rtl="0">
              <a:lnSpc>
                <a:spcPct val="100000"/>
              </a:lnSpc>
              <a:spcBef>
                <a:spcPts val="0"/>
              </a:spcBef>
              <a:spcAft>
                <a:spcPts val="0"/>
              </a:spcAft>
              <a:buSzPts val="1100"/>
              <a:buChar char="●"/>
            </a:pPr>
            <a:r>
              <a:rPr lang="en"/>
              <a:t>Int: numere intregi (ex: 5,6,7,10,56)</a:t>
            </a:r>
            <a:endParaRPr/>
          </a:p>
          <a:p>
            <a:pPr marL="457200" marR="0" lvl="0" indent="-298450" algn="l" rtl="0">
              <a:lnSpc>
                <a:spcPct val="100000"/>
              </a:lnSpc>
              <a:spcBef>
                <a:spcPts val="0"/>
              </a:spcBef>
              <a:spcAft>
                <a:spcPts val="0"/>
              </a:spcAft>
              <a:buSzPts val="1100"/>
              <a:buChar char="●"/>
            </a:pPr>
            <a:r>
              <a:rPr lang="en"/>
              <a:t>Float: numere decimale (ex: 4.5, 7.9, etc)</a:t>
            </a:r>
            <a:endParaRPr/>
          </a:p>
          <a:p>
            <a:pPr marL="457200" marR="0" lvl="0" indent="-298450" algn="l" rtl="0">
              <a:lnSpc>
                <a:spcPct val="100000"/>
              </a:lnSpc>
              <a:spcBef>
                <a:spcPts val="0"/>
              </a:spcBef>
              <a:spcAft>
                <a:spcPts val="0"/>
              </a:spcAft>
              <a:buSzPts val="1100"/>
              <a:buChar char="●"/>
            </a:pPr>
            <a:r>
              <a:rPr lang="en"/>
              <a:t>Complexe: (de ex: 1j)</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Siruri:</a:t>
            </a:r>
            <a:endParaRPr/>
          </a:p>
          <a:p>
            <a:pPr marL="457200" marR="0" lvl="0" indent="-298450" algn="l" rtl="0">
              <a:lnSpc>
                <a:spcPct val="100000"/>
              </a:lnSpc>
              <a:spcBef>
                <a:spcPts val="0"/>
              </a:spcBef>
              <a:spcAft>
                <a:spcPts val="0"/>
              </a:spcAft>
              <a:buSzPts val="1100"/>
              <a:buChar char="●"/>
            </a:pPr>
            <a:r>
              <a:rPr lang="en"/>
              <a:t>Siruri de caractere</a:t>
            </a:r>
            <a:endParaRPr/>
          </a:p>
          <a:p>
            <a:pPr marL="457200" marR="0" lvl="0" indent="-298450" algn="l" rtl="0">
              <a:lnSpc>
                <a:spcPct val="100000"/>
              </a:lnSpc>
              <a:spcBef>
                <a:spcPts val="0"/>
              </a:spcBef>
              <a:spcAft>
                <a:spcPts val="0"/>
              </a:spcAft>
              <a:buSzPts val="1100"/>
              <a:buChar char="●"/>
            </a:pPr>
            <a:r>
              <a:rPr lang="en"/>
              <a:t>Trebuie declarat intre “ “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Tipuri de secventa:</a:t>
            </a:r>
            <a:endParaRPr/>
          </a:p>
          <a:p>
            <a:pPr marL="457200" marR="0" lvl="0" indent="-298450" algn="l" rtl="0">
              <a:lnSpc>
                <a:spcPct val="100000"/>
              </a:lnSpc>
              <a:spcBef>
                <a:spcPts val="0"/>
              </a:spcBef>
              <a:spcAft>
                <a:spcPts val="0"/>
              </a:spcAft>
              <a:buSzPts val="1100"/>
              <a:buChar char="●"/>
            </a:pPr>
            <a:r>
              <a:rPr lang="en"/>
              <a:t>Liste: [“unu”, “doi”, “trei”]</a:t>
            </a:r>
            <a:endParaRPr/>
          </a:p>
          <a:p>
            <a:pPr marL="457200" marR="0" lvl="0" indent="-298450" algn="l" rtl="0">
              <a:lnSpc>
                <a:spcPct val="100000"/>
              </a:lnSpc>
              <a:spcBef>
                <a:spcPts val="0"/>
              </a:spcBef>
              <a:spcAft>
                <a:spcPts val="0"/>
              </a:spcAft>
              <a:buSzPts val="1100"/>
              <a:buChar char="●"/>
            </a:pPr>
            <a:r>
              <a:rPr lang="en"/>
              <a:t>Tupluri (“unu”, “doi”, “trei”)</a:t>
            </a:r>
            <a:endParaRPr/>
          </a:p>
          <a:p>
            <a:pPr marL="45720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Tipuri de mapare:</a:t>
            </a:r>
            <a:endParaRPr/>
          </a:p>
          <a:p>
            <a:pPr marL="457200" marR="0" lvl="0" indent="-298450" algn="l" rtl="0">
              <a:lnSpc>
                <a:spcPct val="100000"/>
              </a:lnSpc>
              <a:spcBef>
                <a:spcPts val="0"/>
              </a:spcBef>
              <a:spcAft>
                <a:spcPts val="0"/>
              </a:spcAft>
              <a:buSzPts val="1100"/>
              <a:buChar char="●"/>
            </a:pPr>
            <a:r>
              <a:rPr lang="en"/>
              <a:t>Dictionare: </a:t>
            </a:r>
            <a:endParaRPr/>
          </a:p>
          <a:p>
            <a:pPr marL="0" marR="0" lvl="0" indent="0" algn="l" rtl="0">
              <a:lnSpc>
                <a:spcPct val="100000"/>
              </a:lnSpc>
              <a:spcBef>
                <a:spcPts val="0"/>
              </a:spcBef>
              <a:spcAft>
                <a:spcPts val="0"/>
              </a:spcAft>
              <a:buNone/>
            </a:pPr>
            <a:r>
              <a:rPr lang="en"/>
              <a:t>	Mydict = {“marca”: “Dacia”,</a:t>
            </a:r>
            <a:endParaRPr/>
          </a:p>
          <a:p>
            <a:pPr marL="0" marR="0" lvl="0" indent="0" algn="l" rtl="0">
              <a:lnSpc>
                <a:spcPct val="100000"/>
              </a:lnSpc>
              <a:spcBef>
                <a:spcPts val="0"/>
              </a:spcBef>
              <a:spcAft>
                <a:spcPts val="0"/>
              </a:spcAft>
              <a:buNone/>
            </a:pPr>
            <a:r>
              <a:rPr lang="en"/>
              <a:t>		“Model”: “Logan”</a:t>
            </a:r>
            <a:endParaRPr/>
          </a:p>
          <a:p>
            <a:pPr marL="0" marR="0" lvl="0" indent="0" algn="l" rtl="0">
              <a:lnSpc>
                <a:spcPct val="100000"/>
              </a:lnSpc>
              <a:spcBef>
                <a:spcPts val="0"/>
              </a:spcBef>
              <a:spcAft>
                <a:spcPts val="0"/>
              </a:spcAft>
              <a:buNone/>
            </a:pPr>
            <a:r>
              <a:rPr lang="en"/>
              <a:t>	}</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Tipuri boolean:</a:t>
            </a:r>
            <a:endParaRPr/>
          </a:p>
          <a:p>
            <a:pPr marL="457200" marR="0" lvl="0" indent="-298450" algn="l" rtl="0">
              <a:lnSpc>
                <a:spcPct val="100000"/>
              </a:lnSpc>
              <a:spcBef>
                <a:spcPts val="0"/>
              </a:spcBef>
              <a:spcAft>
                <a:spcPts val="0"/>
              </a:spcAft>
              <a:buSzPts val="1100"/>
              <a:buChar char="●"/>
            </a:pPr>
            <a:r>
              <a:rPr lang="en"/>
              <a:t>Are 2 valori: true (1) sau false (0)</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Tipuri binare:</a:t>
            </a:r>
            <a:endParaRPr/>
          </a:p>
          <a:p>
            <a:pPr marL="457200" marR="0" lvl="0" indent="-298450" algn="l" rtl="0">
              <a:lnSpc>
                <a:spcPct val="100000"/>
              </a:lnSpc>
              <a:spcBef>
                <a:spcPts val="0"/>
              </a:spcBef>
              <a:spcAft>
                <a:spcPts val="0"/>
              </a:spcAft>
              <a:buSzPts val="1100"/>
              <a:buChar char="●"/>
            </a:pPr>
            <a:r>
              <a:rPr lang="en"/>
              <a:t>Ex: b”hello”</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a:t>Operatiuni cu variabile:</a:t>
            </a:r>
            <a:endParaRPr/>
          </a:p>
          <a:p>
            <a:pPr marL="0" marR="0" lvl="0" indent="0" algn="l" rtl="0">
              <a:lnSpc>
                <a:spcPct val="100000"/>
              </a:lnSpc>
              <a:spcBef>
                <a:spcPts val="0"/>
              </a:spcBef>
              <a:spcAft>
                <a:spcPts val="0"/>
              </a:spcAft>
              <a:buNone/>
            </a:pPr>
            <a:endParaRPr/>
          </a:p>
          <a:p>
            <a:pPr marL="457200" marR="0" lvl="0" indent="-298450" algn="l" rtl="0">
              <a:lnSpc>
                <a:spcPct val="100000"/>
              </a:lnSpc>
              <a:spcBef>
                <a:spcPts val="0"/>
              </a:spcBef>
              <a:spcAft>
                <a:spcPts val="0"/>
              </a:spcAft>
              <a:buSzPts val="1100"/>
              <a:buChar char="●"/>
            </a:pPr>
            <a:r>
              <a:rPr lang="en"/>
              <a:t>Concatenarea sirurilor cu tipuri diferite de date: str(a) + b</a:t>
            </a:r>
            <a:endParaRPr/>
          </a:p>
          <a:p>
            <a:pPr marL="0" marR="0" lvl="0" indent="0" algn="l" rtl="0">
              <a:lnSpc>
                <a:spcPct val="100000"/>
              </a:lnSpc>
              <a:spcBef>
                <a:spcPts val="0"/>
              </a:spcBef>
              <a:spcAft>
                <a:spcPts val="0"/>
              </a:spcAft>
              <a:buNone/>
            </a:pPr>
            <a:endParaRPr/>
          </a:p>
          <a:p>
            <a:pPr marL="0" lvl="0" indent="0" algn="l" rtl="0">
              <a:spcBef>
                <a:spcPts val="0"/>
              </a:spcBef>
              <a:spcAft>
                <a:spcPts val="0"/>
              </a:spcAft>
              <a:buNone/>
            </a:pPr>
            <a:endParaRPr/>
          </a:p>
        </p:txBody>
      </p:sp>
      <p:sp>
        <p:nvSpPr>
          <p:cNvPr id="224" name="Google Shape;224;gf2e8dae7fc_0_2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2e8dae7fc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2e8dae7fc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Este o întrebare destul de normală să ne întrebăm cum să stocăm rezultatele acestor operații, pentru a le utiliza în alte operații și așa mai departe.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Cum salvați rezultatele intermediare și le folosiți din nou pentru a produce rezultate ulterioare?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Python vă va ajuta cu asta. Oferă „cutii” speciale (containere) în acest scop, iar aceste cutii sunt numite variabile - numele însuși sugerează că conținutul acestor containere poate fi variat (aproape) în orice mod.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Ce are fiecare variabilă Python?</a:t>
            </a:r>
            <a:endParaRPr/>
          </a:p>
          <a:p>
            <a:pPr marL="457200" lvl="0" indent="-298450" algn="l" rtl="0">
              <a:spcBef>
                <a:spcPts val="0"/>
              </a:spcBef>
              <a:spcAft>
                <a:spcPts val="0"/>
              </a:spcAft>
              <a:buSzPts val="1100"/>
              <a:buChar char="-"/>
            </a:pPr>
            <a:r>
              <a:rPr lang="en"/>
              <a:t>un nume;</a:t>
            </a:r>
            <a:endParaRPr/>
          </a:p>
          <a:p>
            <a:pPr marL="457200" lvl="0" indent="-298450" algn="l" rtl="0">
              <a:spcBef>
                <a:spcPts val="0"/>
              </a:spcBef>
              <a:spcAft>
                <a:spcPts val="0"/>
              </a:spcAft>
              <a:buSzPts val="1100"/>
              <a:buChar char="-"/>
            </a:pPr>
            <a:r>
              <a:rPr lang="en"/>
              <a:t>o valoare (conținutul containerului)</a:t>
            </a:r>
            <a:endParaRPr/>
          </a:p>
          <a:p>
            <a:pPr marL="0" lvl="0" indent="0" algn="l" rtl="0">
              <a:spcBef>
                <a:spcPts val="0"/>
              </a:spcBef>
              <a:spcAft>
                <a:spcPts val="0"/>
              </a:spcAft>
              <a:buNone/>
            </a:pPr>
            <a:endParaRPr/>
          </a:p>
          <a:p>
            <a:pPr marL="0" lvl="0" indent="0" algn="l" rtl="0">
              <a:spcBef>
                <a:spcPts val="0"/>
              </a:spcBef>
              <a:spcAft>
                <a:spcPts val="0"/>
              </a:spcAft>
              <a:buNone/>
            </a:pPr>
            <a:r>
              <a:rPr lang="en"/>
              <a:t>Cuvintele rezervate in Python sunt: </a:t>
            </a:r>
            <a:r>
              <a:rPr lang="en" sz="1050">
                <a:solidFill>
                  <a:srgbClr val="333333"/>
                </a:solidFill>
                <a:highlight>
                  <a:srgbClr val="FFFFFF"/>
                </a:highlight>
                <a:latin typeface="Courier New"/>
                <a:ea typeface="Courier New"/>
                <a:cs typeface="Courier New"/>
                <a:sym typeface="Courier New"/>
              </a:rPr>
              <a:t>['False', 'None', 'True', 'and', 'as', 'assert', 'break', 'class', 'continue', 'def', 'del', 'elif', 'else', 'except', 'finally', 'for', 'from', 'global', 'if', 'import', 'in', 'is', 'lambda', 'nonlocal', 'not', 'or', 'pass', 'raise', 'return', 'try', 'while', 'with', 'yield']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f2e8dae7fc_0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f2e8dae7fc_0_3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Tipul de data a obiectelor determina si daca valoarea acestora pot fi schimbate sau nu. Adica, daca sunt mutaile sau nu.</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Obiectele mutabile sunt obiecte a caror valoare se poate schimba, pe cand, cele imuabile au valori care nu pot fi schimbate.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Tipuri de date mutabile: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List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Dict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Bytearray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Clase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Tipuri de date immutabile: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Float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Complex</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Boolean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String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Tuple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Range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Frozenset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Bytes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 obiecte mutabile, se poate schimba valoare, dar nu se poate schimba tipul, in timp ce, la obiecte imutabile, nu se poate schimba deloc valoarea.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Python este un limbaj de tip strongly-typed, ceea ce inseamna ca valoarea unui obiect poate fi schimbat, dar tipul nu.</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Interpretorul urmareste toate tipurile de variabile.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Este, de asemenea, dinamic, deoarece folosește cu adevărat ceea ce știe pentru a limita utilizarea verbală.</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Este responsabilitatea programului sa utilizeze functiile built-in pentru a testa tipuri de variabile si pentru a corecta utilizarea in limbi slab scrise.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Exemplu: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x = ‘string’</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y = [1,2,3]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type(x)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&lt;class ‘str’&gt;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type(y)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&lt;class ‘list’&gt;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y.append(3)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[1,2,3]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y[1] = 5</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[1,5,3]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x + ‘s’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&gt;&gt;&gt; 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ce putem observa?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 y i s-a schimbat valoarea, pe cand la x nu.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https://docs.python.org/3/reference/datamodel.html</a:t>
            </a:r>
            <a:endParaRPr>
              <a:solidFill>
                <a:schemeClr val="dk1"/>
              </a:solidFill>
            </a:endParaRPr>
          </a:p>
          <a:p>
            <a:pPr marL="0" lvl="0" indent="0" algn="l" rtl="0">
              <a:spcBef>
                <a:spcPts val="0"/>
              </a:spcBef>
              <a:spcAft>
                <a:spcPts val="0"/>
              </a:spcAft>
              <a:buNone/>
            </a:pPr>
            <a:endParaRPr/>
          </a:p>
        </p:txBody>
      </p:sp>
      <p:sp>
        <p:nvSpPr>
          <p:cNvPr id="257" name="Google Shape;257;gf2e8dae7fc_0_3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2e8dae7fc_0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f2e8dae7fc_0_4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Functia print este o functie built-in care afiseaza un obiect pe consola.</a:t>
            </a:r>
            <a:endParaRPr/>
          </a:p>
          <a:p>
            <a:pPr marL="0" lvl="0" indent="0" algn="l" rtl="0">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t>O funcție (în acest context) este o parte separată a codului computerului capabilă să:</a:t>
            </a:r>
            <a:endParaRPr/>
          </a:p>
          <a:p>
            <a:pPr marL="457200" lvl="0" indent="-298450" algn="l" rtl="0">
              <a:spcBef>
                <a:spcPts val="0"/>
              </a:spcBef>
              <a:spcAft>
                <a:spcPts val="0"/>
              </a:spcAft>
              <a:buSzPts val="1100"/>
              <a:buChar char="-"/>
            </a:pPr>
            <a:r>
              <a:rPr lang="en"/>
              <a:t>provoace un anumit efect (de exemplu, trimiteți text la terminal, creați un fișier, desenați o imagine, redați un sunet etc.);</a:t>
            </a:r>
            <a:endParaRPr/>
          </a:p>
          <a:p>
            <a:pPr marL="457200" lvl="0" indent="-298450" algn="l" rtl="0">
              <a:spcBef>
                <a:spcPts val="0"/>
              </a:spcBef>
              <a:spcAft>
                <a:spcPts val="0"/>
              </a:spcAft>
              <a:buSzPts val="1100"/>
              <a:buChar char="-"/>
            </a:pPr>
            <a:r>
              <a:rPr lang="en"/>
              <a:t>evalueze o valoare (de exemplu, rădăcina pătrată a unei valori sau lungimea unui text dat) și o returneaza ca rezultat al funcției; </a:t>
            </a:r>
            <a:endParaRPr/>
          </a:p>
          <a:p>
            <a:pPr marL="0" lvl="0" indent="0" algn="l" rtl="0">
              <a:spcBef>
                <a:spcPts val="0"/>
              </a:spcBef>
              <a:spcAft>
                <a:spcPts val="0"/>
              </a:spcAft>
              <a:buNone/>
            </a:pPr>
            <a:endParaRPr/>
          </a:p>
          <a:p>
            <a:pPr marL="0" lvl="0" indent="0" algn="l" rtl="0">
              <a:spcBef>
                <a:spcPts val="0"/>
              </a:spcBef>
              <a:spcAft>
                <a:spcPts val="0"/>
              </a:spcAft>
              <a:buNone/>
            </a:pPr>
            <a:r>
              <a:rPr lang="en"/>
              <a:t>Functiile pot fi:</a:t>
            </a:r>
            <a:endParaRPr/>
          </a:p>
          <a:p>
            <a:pPr marL="457200" lvl="0" indent="-298450" algn="l" rtl="0">
              <a:spcBef>
                <a:spcPts val="0"/>
              </a:spcBef>
              <a:spcAft>
                <a:spcPts val="0"/>
              </a:spcAft>
              <a:buSzPts val="1100"/>
              <a:buChar char="-"/>
            </a:pPr>
            <a:r>
              <a:rPr lang="en"/>
              <a:t>Built-in - este inclusa in libraria standard Python. Nu trebuie importata</a:t>
            </a:r>
            <a:endParaRPr/>
          </a:p>
          <a:p>
            <a:pPr marL="457200" lvl="0" indent="-298450" algn="l" rtl="0">
              <a:spcBef>
                <a:spcPts val="0"/>
              </a:spcBef>
              <a:spcAft>
                <a:spcPts val="0"/>
              </a:spcAft>
              <a:buSzPts val="1100"/>
              <a:buChar char="-"/>
            </a:pPr>
            <a:r>
              <a:rPr lang="en"/>
              <a:t>Importate odata cu modulele respective.</a:t>
            </a:r>
            <a:endParaRPr/>
          </a:p>
          <a:p>
            <a:pPr marL="457200" lvl="0" indent="-298450" algn="l" rtl="0">
              <a:spcBef>
                <a:spcPts val="0"/>
              </a:spcBef>
              <a:spcAft>
                <a:spcPts val="0"/>
              </a:spcAft>
              <a:buSzPts val="1100"/>
              <a:buChar char="-"/>
            </a:pPr>
            <a:r>
              <a:rPr lang="en"/>
              <a:t>Scrise de catre utilizator</a:t>
            </a:r>
            <a:endParaRPr/>
          </a:p>
          <a:p>
            <a:pPr marL="0" lvl="0" indent="0" algn="l" rtl="0">
              <a:spcBef>
                <a:spcPts val="0"/>
              </a:spcBef>
              <a:spcAft>
                <a:spcPts val="0"/>
              </a:spcAft>
              <a:buNone/>
            </a:pPr>
            <a:endParaRPr/>
          </a:p>
          <a:p>
            <a:pPr marL="0" lvl="0" indent="0" algn="l" rtl="0">
              <a:spcBef>
                <a:spcPts val="0"/>
              </a:spcBef>
              <a:spcAft>
                <a:spcPts val="0"/>
              </a:spcAft>
              <a:buNone/>
            </a:pPr>
            <a:r>
              <a:rPr lang="en"/>
              <a:t>Functia print:</a:t>
            </a:r>
            <a:endParaRPr/>
          </a:p>
          <a:p>
            <a:pPr marL="457200" lvl="0" indent="-298450" algn="l" rtl="0">
              <a:spcBef>
                <a:spcPts val="0"/>
              </a:spcBef>
              <a:spcAft>
                <a:spcPts val="0"/>
              </a:spcAft>
              <a:buSzPts val="1100"/>
              <a:buAutoNum type="arabicPeriod"/>
            </a:pPr>
            <a:r>
              <a:rPr lang="en"/>
              <a:t>Isi ia argumentele din interiorul parantezelor (orice tip de obiect)</a:t>
            </a:r>
            <a:endParaRPr/>
          </a:p>
          <a:p>
            <a:pPr marL="457200" lvl="0" indent="-298450" algn="l" rtl="0">
              <a:spcBef>
                <a:spcPts val="0"/>
              </a:spcBef>
              <a:spcAft>
                <a:spcPts val="0"/>
              </a:spcAft>
              <a:buSzPts val="1100"/>
              <a:buAutoNum type="arabicPeriod"/>
            </a:pPr>
            <a:r>
              <a:rPr lang="en"/>
              <a:t>Converteste argumentele in forma citibila daca este necesar </a:t>
            </a:r>
            <a:endParaRPr/>
          </a:p>
          <a:p>
            <a:pPr marL="457200" lvl="0" indent="-298450" algn="l" rtl="0">
              <a:spcBef>
                <a:spcPts val="0"/>
              </a:spcBef>
              <a:spcAft>
                <a:spcPts val="0"/>
              </a:spcAft>
              <a:buSzPts val="1100"/>
              <a:buAutoNum type="arabicPeriod"/>
            </a:pPr>
            <a:r>
              <a:rPr lang="en"/>
              <a:t>Trimite datele rezultate la dispozitivul de iesire (de obicei consola)</a:t>
            </a:r>
            <a:endParaRPr/>
          </a:p>
          <a:p>
            <a:pPr marL="0" lvl="0" indent="0" algn="l" rtl="0">
              <a:spcBef>
                <a:spcPts val="0"/>
              </a:spcBef>
              <a:spcAft>
                <a:spcPts val="0"/>
              </a:spcAft>
              <a:buNone/>
            </a:pPr>
            <a:endParaRPr/>
          </a:p>
        </p:txBody>
      </p:sp>
      <p:sp>
        <p:nvSpPr>
          <p:cNvPr id="290" name="Google Shape;290;gf2e8dae7fc_0_4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2e8dae7fc_0_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f2e8dae7fc_0_9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Funcția input () primește date de pe consolă. Funcția input () este capabilă să citească datele introduse de utilizator și să returneze aceleași date programului care rulează.</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Programul poate manipula datele, făcând codul cu adevărat interactiv.</a:t>
            </a:r>
            <a:endParaRPr/>
          </a:p>
          <a:p>
            <a:pPr marL="0" lvl="0" indent="0" algn="l" rtl="0">
              <a:spcBef>
                <a:spcPts val="0"/>
              </a:spcBef>
              <a:spcAft>
                <a:spcPts val="0"/>
              </a:spcAft>
              <a:buNone/>
            </a:pPr>
            <a:endParaRPr/>
          </a:p>
          <a:p>
            <a:pPr marL="0" lvl="0" indent="0" algn="l" rtl="0">
              <a:spcBef>
                <a:spcPts val="0"/>
              </a:spcBef>
              <a:spcAft>
                <a:spcPts val="0"/>
              </a:spcAft>
              <a:buNone/>
            </a:pPr>
            <a:r>
              <a:rPr lang="en"/>
              <a:t>Funcția input () este invocată fără argumente (acesta este cel mai simplu mod de utilizare a funcției); </a:t>
            </a:r>
            <a:endParaRPr/>
          </a:p>
          <a:p>
            <a:pPr marL="0" lvl="0" indent="0" algn="l" rtl="0">
              <a:spcBef>
                <a:spcPts val="0"/>
              </a:spcBef>
              <a:spcAft>
                <a:spcPts val="0"/>
              </a:spcAft>
              <a:buNone/>
            </a:pPr>
            <a:r>
              <a:rPr lang="en"/>
              <a:t>Funcția va comuta consola în modul de intrare; veți vedea un cursor intermitent și veți putea introduce câteva apăsări de taste, finalizând apăsând tasta Enter; toate datele introduse vor fi trimise programului dvs. prin rezultatul funcției;</a:t>
            </a:r>
            <a:endParaRPr/>
          </a:p>
        </p:txBody>
      </p:sp>
      <p:sp>
        <p:nvSpPr>
          <p:cNvPr id="307" name="Google Shape;307;gf2e8dae7fc_0_9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2e8dae7fc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f2e8dae7fc_0_4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f2e8dae7fc_0_4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2e8dae7fc_0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f2e8dae7fc_0_4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Tipurile de date numerice sunt imuabile. Pentru a scrie numerele intregi mari, se poate folosi underscore. De exemplu:</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ourier New"/>
                <a:ea typeface="Courier New"/>
                <a:cs typeface="Courier New"/>
                <a:sym typeface="Courier New"/>
              </a:rPr>
              <a:t>11_111_111</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r>
              <a:rPr lang="en"/>
              <a:t>Numerele intregi in reprezentare octala: 0o</a:t>
            </a:r>
            <a:endParaRPr/>
          </a:p>
          <a:p>
            <a:pPr marL="0" lvl="0" indent="0" algn="l" rtl="0">
              <a:spcBef>
                <a:spcPts val="0"/>
              </a:spcBef>
              <a:spcAft>
                <a:spcPts val="0"/>
              </a:spcAft>
              <a:buNone/>
            </a:pPr>
            <a:r>
              <a:rPr lang="en"/>
              <a:t>Numerele intregi in reprezentaxa hexadecimala: 0x</a:t>
            </a:r>
            <a:endParaRPr/>
          </a:p>
          <a:p>
            <a:pPr marL="0" lvl="0" indent="0" algn="l" rtl="0">
              <a:spcBef>
                <a:spcPts val="0"/>
              </a:spcBef>
              <a:spcAft>
                <a:spcPts val="0"/>
              </a:spcAft>
              <a:buNone/>
            </a:pPr>
            <a:r>
              <a:rPr lang="en"/>
              <a:t>Numerel intregi in reprezentare binara: 0b</a:t>
            </a:r>
            <a:endParaRPr/>
          </a:p>
        </p:txBody>
      </p:sp>
      <p:sp>
        <p:nvSpPr>
          <p:cNvPr id="340" name="Google Shape;340;gf2e8dae7fc_0_4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f2e8dae7fc_0_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f2e8dae7fc_0_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Tipurile boolean sunt o subclasa de int si au doua valori: True, False. Ele sunt variabile numerice predefinite.</a:t>
            </a:r>
            <a:endParaRPr/>
          </a:p>
          <a:p>
            <a:pPr marL="0" lvl="0" indent="0" algn="l" rtl="0">
              <a:spcBef>
                <a:spcPts val="0"/>
              </a:spcBef>
              <a:spcAft>
                <a:spcPts val="0"/>
              </a:spcAft>
              <a:buNone/>
            </a:pPr>
            <a:endParaRPr/>
          </a:p>
          <a:p>
            <a:pPr marL="0" lvl="0" indent="0" algn="l" rtl="0">
              <a:spcBef>
                <a:spcPts val="0"/>
              </a:spcBef>
              <a:spcAft>
                <a:spcPts val="0"/>
              </a:spcAft>
              <a:buNone/>
            </a:pPr>
            <a:r>
              <a:rPr lang="en"/>
              <a:t>Orice valoare nenula este considerata True. Orice obiect din biblioteca standard poate fi transformat intr-un bool</a:t>
            </a:r>
            <a:endParaRPr/>
          </a:p>
        </p:txBody>
      </p:sp>
      <p:sp>
        <p:nvSpPr>
          <p:cNvPr id="359" name="Google Shape;359;gf2e8dae7fc_0_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2e8dae7fc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f2e8dae7fc_0_6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Cele mai importante operatii se pot observa in tabelul de mai sus.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Pentru a converti un tip de date numeric in altul, se poate folosi int(x), float(x).</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Exemplu:</a:t>
            </a:r>
            <a:endParaRPr/>
          </a:p>
          <a:p>
            <a:pPr marL="0" marR="0" lvl="0" indent="0" algn="l" rtl="0">
              <a:lnSpc>
                <a:spcPct val="100000"/>
              </a:lnSpc>
              <a:spcBef>
                <a:spcPts val="0"/>
              </a:spcBef>
              <a:spcAft>
                <a:spcPts val="0"/>
              </a:spcAft>
              <a:buClr>
                <a:schemeClr val="dk1"/>
              </a:buClr>
              <a:buSzPts val="1200"/>
              <a:buFont typeface="Calibri"/>
              <a:buNone/>
            </a:pPr>
            <a:r>
              <a:rPr lang="en"/>
              <a:t>b = 7.5</a:t>
            </a:r>
            <a:endParaRPr/>
          </a:p>
          <a:p>
            <a:pPr marL="0" marR="0" lvl="0" indent="0" algn="l" rtl="0">
              <a:lnSpc>
                <a:spcPct val="100000"/>
              </a:lnSpc>
              <a:spcBef>
                <a:spcPts val="0"/>
              </a:spcBef>
              <a:spcAft>
                <a:spcPts val="0"/>
              </a:spcAft>
              <a:buClr>
                <a:schemeClr val="dk1"/>
              </a:buClr>
              <a:buSzPts val="1200"/>
              <a:buFont typeface="Calibri"/>
              <a:buNone/>
            </a:pPr>
            <a:r>
              <a:rPr lang="en"/>
              <a:t>int(b) =&gt; 7</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
              <a:t>Documentatia intreaga cu privinta la tipurile de date numerice:</a:t>
            </a:r>
            <a:endParaRPr/>
          </a:p>
          <a:p>
            <a:pPr marL="0" marR="0" lvl="0" indent="0" algn="l" rtl="0">
              <a:lnSpc>
                <a:spcPct val="100000"/>
              </a:lnSpc>
              <a:spcBef>
                <a:spcPts val="0"/>
              </a:spcBef>
              <a:spcAft>
                <a:spcPts val="0"/>
              </a:spcAft>
              <a:buClr>
                <a:schemeClr val="dk1"/>
              </a:buClr>
              <a:buSzPts val="1200"/>
              <a:buFont typeface="Calibri"/>
              <a:buNone/>
            </a:pPr>
            <a:r>
              <a:rPr lang="en"/>
              <a:t>https://docs.python.org/3/library/stdtypes.html</a:t>
            </a:r>
            <a:endParaRPr/>
          </a:p>
          <a:p>
            <a:pPr marL="0" lvl="0" indent="0" algn="l" rtl="0">
              <a:spcBef>
                <a:spcPts val="0"/>
              </a:spcBef>
              <a:spcAft>
                <a:spcPts val="0"/>
              </a:spcAft>
              <a:buNone/>
            </a:pPr>
            <a:endParaRPr/>
          </a:p>
        </p:txBody>
      </p:sp>
      <p:sp>
        <p:nvSpPr>
          <p:cNvPr id="376" name="Google Shape;376;gf2e8dae7fc_0_6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2e8dae7f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gf2e8dae7fc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se va folosi pentru fiecare inceput de capitol.</a:t>
            </a:r>
            <a:endParaRPr/>
          </a:p>
        </p:txBody>
      </p:sp>
      <p:sp>
        <p:nvSpPr>
          <p:cNvPr id="70" name="Google Shape;70;gf2e8dae7fc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2e8dae7fc_0_6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f2e8dae7fc_0_6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f2e8dae7fc_0_6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2e8dae7fc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f2e8dae7fc_0_7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f2e8dae7fc_0_7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2e8dae7fc_0_7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f2e8dae7fc_0_7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f2e8dae7fc_0_7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2e8dae7fc_0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f2e8dae7fc_0_7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t>Șirurile sunt folosite atunci când trebuie să procesați text (cum ar fi nume de tot felul, adrese, romane etc.), nu numere.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en"/>
              <a:t>Acesta este un șir foarte tipic: „Eu sunt un șir”.</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en"/>
              <a:t>Daca dorim sa scriem ghilimele intr-un sir, Python ofera mai multe optiuni pentru a face acest lucru:</a:t>
            </a:r>
            <a:endParaRPr/>
          </a:p>
          <a:p>
            <a:pPr marL="457200" lvl="0" indent="-298450" algn="l" rtl="0">
              <a:spcBef>
                <a:spcPts val="0"/>
              </a:spcBef>
              <a:spcAft>
                <a:spcPts val="0"/>
              </a:spcAft>
              <a:buSzPts val="1100"/>
              <a:buChar char="-"/>
            </a:pPr>
            <a:r>
              <a:rPr lang="en"/>
              <a:t>Putem folosi ghilimele simple pentru delimitarea sirului. In acest caz, ghilimelele duble vor face parte din sir si nu vor fii tratate ca delimitator de sir.</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latin typeface="Courier New"/>
                <a:ea typeface="Courier New"/>
                <a:cs typeface="Courier New"/>
                <a:sym typeface="Courier New"/>
              </a:rPr>
              <a:t>‘Acesta este un “sir”’</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457200" lvl="0" indent="-298450" algn="l" rtl="0">
              <a:spcBef>
                <a:spcPts val="0"/>
              </a:spcBef>
              <a:spcAft>
                <a:spcPts val="0"/>
              </a:spcAft>
              <a:buSzPts val="1100"/>
              <a:buChar char="-"/>
            </a:pPr>
            <a:r>
              <a:rPr lang="en"/>
              <a:t>Putem folosi escape character (backslash) ‘\’. Backslash-ul poate fi folositor si in cazul citatelor. Un citat precedat de un backslash nu este considerat un delimitator:</a:t>
            </a:r>
            <a:endParaRPr/>
          </a:p>
          <a:p>
            <a:pPr marL="0" lvl="0" indent="0" algn="l" rtl="0">
              <a:spcBef>
                <a:spcPts val="0"/>
              </a:spcBef>
              <a:spcAft>
                <a:spcPts val="0"/>
              </a:spcAft>
              <a:buNone/>
            </a:pPr>
            <a:endParaRPr/>
          </a:p>
          <a:p>
            <a:pPr marL="0" lvl="0" indent="0" algn="l" rtl="0">
              <a:spcBef>
                <a:spcPts val="0"/>
              </a:spcBef>
              <a:spcAft>
                <a:spcPts val="0"/>
              </a:spcAft>
              <a:buNone/>
            </a:pPr>
            <a:r>
              <a:rPr lang="en"/>
              <a:t>	</a:t>
            </a:r>
            <a:r>
              <a:rPr lang="en">
                <a:latin typeface="Courier New"/>
                <a:ea typeface="Courier New"/>
                <a:cs typeface="Courier New"/>
                <a:sym typeface="Courier New"/>
              </a:rPr>
              <a:t>“Acesta este un \”sir\””</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45" name="Google Shape;445;gf2e8dae7fc_0_7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2e8dae7fc_0_8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f2e8dae7fc_0_8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f2e8dae7fc_0_8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e8dae7fc_0_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gf2e8dae7fc_0_8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f2e8dae7fc_0_8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2e8dae7fc_0_9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f2e8dae7fc_0_9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se va folosi la sfarsit de fiecare capitol pentru sesiunea de Q&amp;A</a:t>
            </a:r>
            <a:endParaRPr/>
          </a:p>
        </p:txBody>
      </p:sp>
      <p:sp>
        <p:nvSpPr>
          <p:cNvPr id="495" name="Google Shape;495;gf2e8dae7fc_0_9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2e8dae7fc_0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f2e8dae7fc_0_9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va fi pe pozitia [n]-2 in fiecare capitol, unde [n] – ultimul slide din acel capitol. </a:t>
            </a:r>
            <a:endParaRPr/>
          </a:p>
        </p:txBody>
      </p:sp>
      <p:sp>
        <p:nvSpPr>
          <p:cNvPr id="510" name="Google Shape;510;gf2e8dae7fc_0_9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2e8dae7fc_0_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f2e8dae7fc_0_9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va fi pe pozitia [n]-2 in fiecare capitol, unde [n] – ultimul slide din acel capitol. </a:t>
            </a:r>
            <a:endParaRPr/>
          </a:p>
        </p:txBody>
      </p:sp>
      <p:sp>
        <p:nvSpPr>
          <p:cNvPr id="525" name="Google Shape;525;gf2e8dae7fc_0_9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2e8dae7fc_0_9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gf2e8dae7fc_0_9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541" name="Google Shape;541;gf2e8dae7fc_0_9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f2e8dae7f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gf2e8dae7fc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86" name="Google Shape;86;gf2e8dae7fc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f2e8dae7fc_0_9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gf2e8dae7fc_0_9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556" name="Google Shape;556;gf2e8dae7fc_0_9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e8dae7fc_0_9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f2e8dae7fc_0_9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571" name="Google Shape;571;gf2e8dae7fc_0_9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2e8dae7fc_0_10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f2e8dae7fc_0_10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va fi folosit la sfarsitul fiecarui capitol pentru bibliografia suplimentara.</a:t>
            </a:r>
            <a:endParaRPr/>
          </a:p>
        </p:txBody>
      </p:sp>
      <p:sp>
        <p:nvSpPr>
          <p:cNvPr id="587" name="Google Shape;587;gf2e8dae7fc_0_10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2e8dae7fc_0_10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gf2e8dae7fc_0_10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603" name="Google Shape;603;gf2e8dae7fc_0_10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f2e8dae7fc_0_10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gf2e8dae7fc_0_10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619" name="Google Shape;619;gf2e8dae7fc_0_10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2e8dae7fc_0_10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f2e8dae7fc_0_10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Acest slide va fi ultimul din fiecare capitol. </a:t>
            </a:r>
            <a:endParaRPr/>
          </a:p>
        </p:txBody>
      </p:sp>
      <p:sp>
        <p:nvSpPr>
          <p:cNvPr id="635" name="Google Shape;635;gf2e8dae7fc_0_10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f2e8dae7fc_0_10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f2e8dae7fc_0_10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650" name="Google Shape;650;gf2e8dae7fc_0_10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2e8dae7fc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f2e8dae7fc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103" name="Google Shape;103;gf2e8dae7fc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2e8dae7fc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2e8dae7fc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120" name="Google Shape;120;gf2e8dae7fc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2e8dae7fc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f2e8dae7fc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137" name="Google Shape;137;gf2e8dae7fc_0_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2e8dae7fc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gf2e8dae7fc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158" name="Google Shape;158;gf2e8dae7fc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2e8dae7fc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f2e8dae7fc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Write your content here, as a course developer.</a:t>
            </a:r>
            <a:endParaRPr/>
          </a:p>
          <a:p>
            <a:pPr marL="0" lvl="0" indent="0" algn="l" rtl="0">
              <a:spcBef>
                <a:spcPts val="0"/>
              </a:spcBef>
              <a:spcAft>
                <a:spcPts val="0"/>
              </a:spcAft>
              <a:buNone/>
            </a:pPr>
            <a:endParaRPr/>
          </a:p>
        </p:txBody>
      </p:sp>
      <p:sp>
        <p:nvSpPr>
          <p:cNvPr id="174" name="Google Shape;174;gf2e8dae7fc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2e8dae7fc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f2e8dae7fc_0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f2e8dae7fc_0_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7">
  <p:cSld name="Slide 7">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1738521" y="1697768"/>
            <a:ext cx="5515800" cy="14715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5942154" y="1327380"/>
            <a:ext cx="1422900" cy="2419200"/>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savnet.r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savnet.r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savnet.r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mailto:contact@savnet.ro"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savnet.r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savnet.ro/"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 name="Google Shape;60;p15"/>
          <p:cNvSpPr txBox="1"/>
          <p:nvPr/>
        </p:nvSpPr>
        <p:spPr>
          <a:xfrm>
            <a:off x="310114" y="2767285"/>
            <a:ext cx="8462700" cy="838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0">
                <a:solidFill>
                  <a:srgbClr val="124191"/>
                </a:solidFill>
                <a:latin typeface="Lato"/>
                <a:ea typeface="Lato"/>
                <a:cs typeface="Lato"/>
                <a:sym typeface="Lato"/>
              </a:rPr>
              <a:t>Python 1</a:t>
            </a:r>
            <a:endParaRPr sz="1100"/>
          </a:p>
        </p:txBody>
      </p:sp>
      <p:sp>
        <p:nvSpPr>
          <p:cNvPr id="61" name="Google Shape;61;p15"/>
          <p:cNvSpPr txBox="1"/>
          <p:nvPr/>
        </p:nvSpPr>
        <p:spPr>
          <a:xfrm>
            <a:off x="347949"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pic>
        <p:nvPicPr>
          <p:cNvPr id="62" name="Google Shape;62;p15"/>
          <p:cNvPicPr preferRelativeResize="0"/>
          <p:nvPr/>
        </p:nvPicPr>
        <p:blipFill rotWithShape="1">
          <a:blip r:embed="rId4">
            <a:alphaModFix/>
          </a:blip>
          <a:srcRect/>
          <a:stretch/>
        </p:blipFill>
        <p:spPr>
          <a:xfrm>
            <a:off x="442797" y="512809"/>
            <a:ext cx="1911821" cy="398639"/>
          </a:xfrm>
          <a:prstGeom prst="rect">
            <a:avLst/>
          </a:prstGeom>
          <a:noFill/>
          <a:ln>
            <a:noFill/>
          </a:ln>
        </p:spPr>
      </p:pic>
      <p:sp>
        <p:nvSpPr>
          <p:cNvPr id="63" name="Google Shape;63;p15"/>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64" name="Google Shape;64;p15"/>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65" name="Google Shape;65;p15"/>
          <p:cNvSpPr/>
          <p:nvPr/>
        </p:nvSpPr>
        <p:spPr>
          <a:xfrm>
            <a:off x="9334948" y="84402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p:txBody>
      </p:sp>
      <p:sp>
        <p:nvSpPr>
          <p:cNvPr id="66" name="Google Shape;66;p15"/>
          <p:cNvSpPr txBox="1"/>
          <p:nvPr/>
        </p:nvSpPr>
        <p:spPr>
          <a:xfrm>
            <a:off x="468824" y="4611695"/>
            <a:ext cx="6784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Python in Telecom v1.0 (PIT)</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1200">
                <a:solidFill>
                  <a:srgbClr val="4A4A4A"/>
                </a:solidFill>
                <a:latin typeface="Lato"/>
                <a:ea typeface="Lato"/>
                <a:cs typeface="Lato"/>
                <a:sym typeface="Lato"/>
              </a:rPr>
              <a:t>2.1	Tipuri de date</a:t>
            </a:r>
            <a:endParaRPr sz="1200">
              <a:solidFill>
                <a:srgbClr val="4A4A4A"/>
              </a:solidFill>
              <a:latin typeface="Lato"/>
              <a:ea typeface="Lato"/>
              <a:cs typeface="Lato"/>
              <a:sym typeface="Lato"/>
            </a:endParaRPr>
          </a:p>
        </p:txBody>
      </p:sp>
      <p:sp>
        <p:nvSpPr>
          <p:cNvPr id="208" name="Google Shape;208;p24"/>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Obiecte in Python</a:t>
            </a:r>
            <a:endParaRPr sz="1800">
              <a:solidFill>
                <a:srgbClr val="4A4A4A"/>
              </a:solidFill>
              <a:latin typeface="Lato"/>
              <a:ea typeface="Lato"/>
              <a:cs typeface="Lato"/>
              <a:sym typeface="Lato"/>
            </a:endParaRPr>
          </a:p>
        </p:txBody>
      </p:sp>
      <p:sp>
        <p:nvSpPr>
          <p:cNvPr id="209" name="Google Shape;209;p24"/>
          <p:cNvSpPr/>
          <p:nvPr/>
        </p:nvSpPr>
        <p:spPr>
          <a:xfrm>
            <a:off x="3497475" y="1514625"/>
            <a:ext cx="2142300" cy="2123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24191"/>
                </a:solidFill>
                <a:latin typeface="Lato"/>
                <a:ea typeface="Lato"/>
                <a:cs typeface="Lato"/>
                <a:sym typeface="Lato"/>
              </a:rPr>
              <a:t>OBIECT</a:t>
            </a:r>
            <a:endParaRPr>
              <a:solidFill>
                <a:srgbClr val="124191"/>
              </a:solidFill>
              <a:latin typeface="Lato"/>
              <a:ea typeface="Lato"/>
              <a:cs typeface="Lato"/>
              <a:sym typeface="Lato"/>
            </a:endParaRPr>
          </a:p>
        </p:txBody>
      </p:sp>
      <p:sp>
        <p:nvSpPr>
          <p:cNvPr id="210" name="Google Shape;210;p24"/>
          <p:cNvSpPr/>
          <p:nvPr/>
        </p:nvSpPr>
        <p:spPr>
          <a:xfrm>
            <a:off x="1953575" y="135902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Sir</a:t>
            </a:r>
            <a:endParaRPr>
              <a:solidFill>
                <a:schemeClr val="lt1"/>
              </a:solidFill>
              <a:latin typeface="Lato"/>
              <a:ea typeface="Lato"/>
              <a:cs typeface="Lato"/>
              <a:sym typeface="Lato"/>
            </a:endParaRPr>
          </a:p>
        </p:txBody>
      </p:sp>
      <p:sp>
        <p:nvSpPr>
          <p:cNvPr id="211" name="Google Shape;211;p24"/>
          <p:cNvSpPr/>
          <p:nvPr/>
        </p:nvSpPr>
        <p:spPr>
          <a:xfrm>
            <a:off x="1247150" y="232147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Numar intreg</a:t>
            </a:r>
            <a:endParaRPr>
              <a:solidFill>
                <a:schemeClr val="lt1"/>
              </a:solidFill>
              <a:latin typeface="Lato"/>
              <a:ea typeface="Lato"/>
              <a:cs typeface="Lato"/>
              <a:sym typeface="Lato"/>
            </a:endParaRPr>
          </a:p>
        </p:txBody>
      </p:sp>
      <p:sp>
        <p:nvSpPr>
          <p:cNvPr id="212" name="Google Shape;212;p24"/>
          <p:cNvSpPr/>
          <p:nvPr/>
        </p:nvSpPr>
        <p:spPr>
          <a:xfrm>
            <a:off x="1953575" y="328392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Boolean</a:t>
            </a:r>
            <a:endParaRPr>
              <a:solidFill>
                <a:schemeClr val="lt1"/>
              </a:solidFill>
              <a:latin typeface="Lato"/>
              <a:ea typeface="Lato"/>
              <a:cs typeface="Lato"/>
              <a:sym typeface="Lato"/>
            </a:endParaRPr>
          </a:p>
        </p:txBody>
      </p:sp>
      <p:sp>
        <p:nvSpPr>
          <p:cNvPr id="213" name="Google Shape;213;p24"/>
          <p:cNvSpPr/>
          <p:nvPr/>
        </p:nvSpPr>
        <p:spPr>
          <a:xfrm>
            <a:off x="5909575" y="135902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Float</a:t>
            </a:r>
            <a:endParaRPr>
              <a:solidFill>
                <a:schemeClr val="lt1"/>
              </a:solidFill>
              <a:latin typeface="Lato"/>
              <a:ea typeface="Lato"/>
              <a:cs typeface="Lato"/>
              <a:sym typeface="Lato"/>
            </a:endParaRPr>
          </a:p>
        </p:txBody>
      </p:sp>
      <p:sp>
        <p:nvSpPr>
          <p:cNvPr id="214" name="Google Shape;214;p24"/>
          <p:cNvSpPr/>
          <p:nvPr/>
        </p:nvSpPr>
        <p:spPr>
          <a:xfrm>
            <a:off x="6616000" y="232147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Functii</a:t>
            </a:r>
            <a:endParaRPr>
              <a:solidFill>
                <a:schemeClr val="lt1"/>
              </a:solidFill>
              <a:latin typeface="Lato"/>
              <a:ea typeface="Lato"/>
              <a:cs typeface="Lato"/>
              <a:sym typeface="Lato"/>
            </a:endParaRPr>
          </a:p>
        </p:txBody>
      </p:sp>
      <p:sp>
        <p:nvSpPr>
          <p:cNvPr id="215" name="Google Shape;215;p24"/>
          <p:cNvSpPr/>
          <p:nvPr/>
        </p:nvSpPr>
        <p:spPr>
          <a:xfrm>
            <a:off x="5909575" y="3283925"/>
            <a:ext cx="1274100" cy="509700"/>
          </a:xfrm>
          <a:prstGeom prst="rect">
            <a:avLst/>
          </a:prstGeom>
          <a:solidFill>
            <a:srgbClr val="00C9FF"/>
          </a:solidFill>
          <a:ln w="9525" cap="flat" cmpd="sng">
            <a:solidFill>
              <a:srgbClr val="12419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Programe</a:t>
            </a:r>
            <a:endParaRPr>
              <a:solidFill>
                <a:schemeClr val="lt1"/>
              </a:solidFill>
              <a:latin typeface="Lato"/>
              <a:ea typeface="Lato"/>
              <a:cs typeface="Lato"/>
              <a:sym typeface="Lato"/>
            </a:endParaRPr>
          </a:p>
        </p:txBody>
      </p:sp>
      <p:sp>
        <p:nvSpPr>
          <p:cNvPr id="216" name="Google Shape;216;p24"/>
          <p:cNvSpPr/>
          <p:nvPr/>
        </p:nvSpPr>
        <p:spPr>
          <a:xfrm>
            <a:off x="377022" y="4246375"/>
            <a:ext cx="8383200" cy="604500"/>
          </a:xfrm>
          <a:prstGeom prst="rect">
            <a:avLst/>
          </a:prstGeom>
          <a:solidFill>
            <a:srgbClr val="8CB7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400">
                <a:solidFill>
                  <a:srgbClr val="FFFFFF"/>
                </a:solidFill>
                <a:latin typeface="Calibri"/>
                <a:ea typeface="Calibri"/>
                <a:cs typeface="Calibri"/>
                <a:sym typeface="Calibri"/>
              </a:rPr>
              <a:t>Un obiect </a:t>
            </a:r>
            <a:r>
              <a:rPr lang="en" sz="1600">
                <a:solidFill>
                  <a:srgbClr val="FFFFFF"/>
                </a:solidFill>
                <a:latin typeface="Calibri"/>
                <a:ea typeface="Calibri"/>
                <a:cs typeface="Calibri"/>
                <a:sym typeface="Calibri"/>
              </a:rPr>
              <a:t>ofera consistenta in ceea ce priveste </a:t>
            </a:r>
            <a:r>
              <a:rPr lang="en" sz="2400">
                <a:solidFill>
                  <a:srgbClr val="FFFFFF"/>
                </a:solidFill>
                <a:latin typeface="Calibri"/>
                <a:ea typeface="Calibri"/>
                <a:cs typeface="Calibri"/>
                <a:sym typeface="Calibri"/>
              </a:rPr>
              <a:t>scrierea codului. </a:t>
            </a:r>
            <a:endParaRPr/>
          </a:p>
        </p:txBody>
      </p:sp>
      <p:sp>
        <p:nvSpPr>
          <p:cNvPr id="217" name="Google Shape;217;p24"/>
          <p:cNvSpPr/>
          <p:nvPr/>
        </p:nvSpPr>
        <p:spPr>
          <a:xfrm>
            <a:off x="425946" y="1101587"/>
            <a:ext cx="2535300" cy="586800"/>
          </a:xfrm>
          <a:prstGeom prst="rect">
            <a:avLst/>
          </a:prstGeom>
          <a:solidFill>
            <a:srgbClr val="1241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rgbClr val="F2F4F6"/>
                </a:solidFill>
                <a:latin typeface="Calibri"/>
                <a:ea typeface="Calibri"/>
                <a:cs typeface="Calibri"/>
                <a:sym typeface="Calibri"/>
              </a:rPr>
              <a:t>Attribute si metode</a:t>
            </a:r>
            <a:endParaRPr/>
          </a:p>
        </p:txBody>
      </p:sp>
      <p:sp>
        <p:nvSpPr>
          <p:cNvPr id="218" name="Google Shape;218;p24"/>
          <p:cNvSpPr/>
          <p:nvPr/>
        </p:nvSpPr>
        <p:spPr>
          <a:xfrm>
            <a:off x="425946" y="1707755"/>
            <a:ext cx="2535300" cy="2343300"/>
          </a:xfrm>
          <a:prstGeom prst="rect">
            <a:avLst/>
          </a:prstGeom>
          <a:solidFill>
            <a:srgbClr val="EFF0F7"/>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124191"/>
              </a:buClr>
              <a:buSzPts val="1400"/>
              <a:buFont typeface="Arial"/>
              <a:buChar char="•"/>
            </a:pPr>
            <a:r>
              <a:rPr lang="en">
                <a:solidFill>
                  <a:srgbClr val="124191"/>
                </a:solidFill>
                <a:latin typeface="Calibri"/>
                <a:ea typeface="Calibri"/>
                <a:cs typeface="Calibri"/>
                <a:sym typeface="Calibri"/>
              </a:rPr>
              <a:t>Functia dir() pentru a afisa metodele disponibile</a:t>
            </a:r>
            <a:endParaRPr/>
          </a:p>
          <a:p>
            <a:pPr marL="285750" marR="0" lvl="0" indent="-285750" algn="l" rtl="0">
              <a:spcBef>
                <a:spcPts val="0"/>
              </a:spcBef>
              <a:spcAft>
                <a:spcPts val="0"/>
              </a:spcAft>
              <a:buClr>
                <a:srgbClr val="124191"/>
              </a:buClr>
              <a:buSzPts val="1400"/>
              <a:buFont typeface="Arial"/>
              <a:buChar char="•"/>
            </a:pPr>
            <a:r>
              <a:rPr lang="en">
                <a:solidFill>
                  <a:srgbClr val="124191"/>
                </a:solidFill>
                <a:latin typeface="Calibri"/>
                <a:ea typeface="Calibri"/>
                <a:cs typeface="Calibri"/>
                <a:sym typeface="Calibri"/>
              </a:rPr>
              <a:t>Se foloseste . pentru a accesa metodele</a:t>
            </a:r>
            <a:endParaRPr/>
          </a:p>
          <a:p>
            <a:pPr marL="285750" marR="0" lvl="0" indent="-196850" algn="l" rtl="0">
              <a:spcBef>
                <a:spcPts val="0"/>
              </a:spcBef>
              <a:spcAft>
                <a:spcPts val="0"/>
              </a:spcAft>
              <a:buClr>
                <a:srgbClr val="000000"/>
              </a:buClr>
              <a:buSzPts val="1400"/>
              <a:buFont typeface="Arial"/>
              <a:buNone/>
            </a:pPr>
            <a:endParaRPr sz="1400">
              <a:solidFill>
                <a:srgbClr val="FFFFFF"/>
              </a:solidFill>
              <a:latin typeface="Calibri"/>
              <a:ea typeface="Calibri"/>
              <a:cs typeface="Calibri"/>
              <a:sym typeface="Calibri"/>
            </a:endParaRPr>
          </a:p>
        </p:txBody>
      </p:sp>
      <p:sp>
        <p:nvSpPr>
          <p:cNvPr id="219" name="Google Shape;219;p24"/>
          <p:cNvSpPr/>
          <p:nvPr/>
        </p:nvSpPr>
        <p:spPr>
          <a:xfrm>
            <a:off x="6175996" y="1101599"/>
            <a:ext cx="2535300" cy="586800"/>
          </a:xfrm>
          <a:prstGeom prst="rect">
            <a:avLst/>
          </a:prstGeom>
          <a:solidFill>
            <a:srgbClr val="1241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rgbClr val="F2F4F6"/>
                </a:solidFill>
                <a:latin typeface="Calibri"/>
                <a:ea typeface="Calibri"/>
                <a:cs typeface="Calibri"/>
                <a:sym typeface="Calibri"/>
              </a:rPr>
              <a:t>Tipuri de date</a:t>
            </a:r>
            <a:endParaRPr/>
          </a:p>
        </p:txBody>
      </p:sp>
      <p:sp>
        <p:nvSpPr>
          <p:cNvPr id="220" name="Google Shape;220;p24"/>
          <p:cNvSpPr/>
          <p:nvPr/>
        </p:nvSpPr>
        <p:spPr>
          <a:xfrm>
            <a:off x="6175996" y="1707768"/>
            <a:ext cx="2535300" cy="2343300"/>
          </a:xfrm>
          <a:prstGeom prst="rect">
            <a:avLst/>
          </a:prstGeom>
          <a:solidFill>
            <a:srgbClr val="EFF0F7"/>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124191"/>
              </a:buClr>
              <a:buSzPts val="1400"/>
              <a:buFont typeface="Arial"/>
              <a:buChar char="•"/>
            </a:pPr>
            <a:r>
              <a:rPr lang="en">
                <a:solidFill>
                  <a:srgbClr val="124191"/>
                </a:solidFill>
                <a:latin typeface="Calibri"/>
                <a:ea typeface="Calibri"/>
                <a:cs typeface="Calibri"/>
                <a:sym typeface="Calibri"/>
              </a:rPr>
              <a:t>Functia type() pentru a afisa tipul obiectului</a:t>
            </a:r>
            <a:endParaRPr/>
          </a:p>
          <a:p>
            <a:pPr marL="285750" marR="0" lvl="0" indent="-285750" algn="l" rtl="0">
              <a:spcBef>
                <a:spcPts val="0"/>
              </a:spcBef>
              <a:spcAft>
                <a:spcPts val="0"/>
              </a:spcAft>
              <a:buClr>
                <a:srgbClr val="124191"/>
              </a:buClr>
              <a:buSzPts val="1400"/>
              <a:buFont typeface="Arial"/>
              <a:buChar char="•"/>
            </a:pPr>
            <a:r>
              <a:rPr lang="en">
                <a:solidFill>
                  <a:srgbClr val="124191"/>
                </a:solidFill>
                <a:latin typeface="Calibri"/>
                <a:ea typeface="Calibri"/>
                <a:cs typeface="Calibri"/>
                <a:sym typeface="Calibri"/>
              </a:rPr>
              <a:t>Functia id() pentru a afisa locatia in memorie</a:t>
            </a:r>
            <a:endParaRPr/>
          </a:p>
          <a:p>
            <a:pPr marL="285750" marR="0" lvl="0" indent="-196850" algn="l" rtl="0">
              <a:spcBef>
                <a:spcPts val="0"/>
              </a:spcBef>
              <a:spcAft>
                <a:spcPts val="0"/>
              </a:spcAft>
              <a:buClr>
                <a:srgbClr val="000000"/>
              </a:buClr>
              <a:buSzPts val="1400"/>
              <a:buFont typeface="Arial"/>
              <a:buNone/>
            </a:pPr>
            <a:endParaRPr sz="140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1"/>
                                        </p:tgtEl>
                                        <p:attrNameLst>
                                          <p:attrName>style.visibility</p:attrName>
                                        </p:attrNameLst>
                                      </p:cBhvr>
                                      <p:to>
                                        <p:strVal val="visible"/>
                                      </p:to>
                                    </p:set>
                                    <p:animEffect transition="in" filter="fade">
                                      <p:cBhvr>
                                        <p:cTn id="11" dur="1000"/>
                                        <p:tgtEl>
                                          <p:spTgt spid="2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2"/>
                                        </p:tgtEl>
                                        <p:attrNameLst>
                                          <p:attrName>style.visibility</p:attrName>
                                        </p:attrNameLst>
                                      </p:cBhvr>
                                      <p:to>
                                        <p:strVal val="visible"/>
                                      </p:to>
                                    </p:set>
                                    <p:animEffect transition="in" filter="fade">
                                      <p:cBhvr>
                                        <p:cTn id="15" dur="1000"/>
                                        <p:tgtEl>
                                          <p:spTgt spid="21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fade">
                                      <p:cBhvr>
                                        <p:cTn id="19" dur="1000"/>
                                        <p:tgtEl>
                                          <p:spTgt spid="21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14"/>
                                        </p:tgtEl>
                                        <p:attrNameLst>
                                          <p:attrName>style.visibility</p:attrName>
                                        </p:attrNameLst>
                                      </p:cBhvr>
                                      <p:to>
                                        <p:strVal val="visible"/>
                                      </p:to>
                                    </p:set>
                                    <p:animEffect transition="in" filter="fade">
                                      <p:cBhvr>
                                        <p:cTn id="23" dur="1000"/>
                                        <p:tgtEl>
                                          <p:spTgt spid="21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1000"/>
                                        <p:tgtEl>
                                          <p:spTgt spid="215"/>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fade">
                                      <p:cBhvr>
                                        <p:cTn id="31" dur="1000"/>
                                        <p:tgtEl>
                                          <p:spTgt spid="2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210"/>
                                        </p:tgtEl>
                                      </p:cBhvr>
                                    </p:animEffect>
                                    <p:set>
                                      <p:cBhvr>
                                        <p:cTn id="36" dur="1" fill="hold">
                                          <p:stCondLst>
                                            <p:cond delay="1000"/>
                                          </p:stCondLst>
                                        </p:cTn>
                                        <p:tgtEl>
                                          <p:spTgt spid="21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00"/>
                                        <p:tgtEl>
                                          <p:spTgt spid="211"/>
                                        </p:tgtEl>
                                      </p:cBhvr>
                                    </p:animEffect>
                                    <p:set>
                                      <p:cBhvr>
                                        <p:cTn id="39" dur="1" fill="hold">
                                          <p:stCondLst>
                                            <p:cond delay="1000"/>
                                          </p:stCondLst>
                                        </p:cTn>
                                        <p:tgtEl>
                                          <p:spTgt spid="21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212"/>
                                        </p:tgtEl>
                                      </p:cBhvr>
                                    </p:animEffect>
                                    <p:set>
                                      <p:cBhvr>
                                        <p:cTn id="42" dur="1" fill="hold">
                                          <p:stCondLst>
                                            <p:cond delay="1000"/>
                                          </p:stCondLst>
                                        </p:cTn>
                                        <p:tgtEl>
                                          <p:spTgt spid="21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213"/>
                                        </p:tgtEl>
                                      </p:cBhvr>
                                    </p:animEffect>
                                    <p:set>
                                      <p:cBhvr>
                                        <p:cTn id="45" dur="1" fill="hold">
                                          <p:stCondLst>
                                            <p:cond delay="1000"/>
                                          </p:stCondLst>
                                        </p:cTn>
                                        <p:tgtEl>
                                          <p:spTgt spid="2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000"/>
                                        <p:tgtEl>
                                          <p:spTgt spid="214"/>
                                        </p:tgtEl>
                                      </p:cBhvr>
                                    </p:animEffect>
                                    <p:set>
                                      <p:cBhvr>
                                        <p:cTn id="48" dur="1" fill="hold">
                                          <p:stCondLst>
                                            <p:cond delay="1000"/>
                                          </p:stCondLst>
                                        </p:cTn>
                                        <p:tgtEl>
                                          <p:spTgt spid="2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000"/>
                                        <p:tgtEl>
                                          <p:spTgt spid="215"/>
                                        </p:tgtEl>
                                      </p:cBhvr>
                                    </p:animEffect>
                                    <p:set>
                                      <p:cBhvr>
                                        <p:cTn id="51" dur="1" fill="hold">
                                          <p:stCondLst>
                                            <p:cond delay="1000"/>
                                          </p:stCondLst>
                                        </p:cTn>
                                        <p:tgtEl>
                                          <p:spTgt spid="215"/>
                                        </p:tgtEl>
                                        <p:attrNameLst>
                                          <p:attrName>style.visibility</p:attrName>
                                        </p:attrNameLst>
                                      </p:cBhvr>
                                      <p:to>
                                        <p:strVal val="hidden"/>
                                      </p:to>
                                    </p:se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17"/>
                                        </p:tgtEl>
                                        <p:attrNameLst>
                                          <p:attrName>style.visibility</p:attrName>
                                        </p:attrNameLst>
                                      </p:cBhvr>
                                      <p:to>
                                        <p:strVal val="visible"/>
                                      </p:to>
                                    </p:set>
                                    <p:animEffect transition="in" filter="fade">
                                      <p:cBhvr>
                                        <p:cTn id="55" dur="1000"/>
                                        <p:tgtEl>
                                          <p:spTgt spid="217"/>
                                        </p:tgtEl>
                                      </p:cBhvr>
                                    </p:animEffect>
                                  </p:childTnLst>
                                </p:cTn>
                              </p:par>
                              <p:par>
                                <p:cTn id="56" presetID="10" presetClass="entr" presetSubtype="0" fill="hold" nodeType="withEffect">
                                  <p:stCondLst>
                                    <p:cond delay="0"/>
                                  </p:stCondLst>
                                  <p:childTnLst>
                                    <p:set>
                                      <p:cBhvr>
                                        <p:cTn id="57" dur="1" fill="hold">
                                          <p:stCondLst>
                                            <p:cond delay="0"/>
                                          </p:stCondLst>
                                        </p:cTn>
                                        <p:tgtEl>
                                          <p:spTgt spid="218"/>
                                        </p:tgtEl>
                                        <p:attrNameLst>
                                          <p:attrName>style.visibility</p:attrName>
                                        </p:attrNameLst>
                                      </p:cBhvr>
                                      <p:to>
                                        <p:strVal val="visible"/>
                                      </p:to>
                                    </p:set>
                                    <p:animEffect transition="in" filter="fade">
                                      <p:cBhvr>
                                        <p:cTn id="58" dur="1000"/>
                                        <p:tgtEl>
                                          <p:spTgt spid="218"/>
                                        </p:tgtEl>
                                      </p:cBhvr>
                                    </p:animEffect>
                                  </p:childTnLst>
                                </p:cTn>
                              </p:par>
                              <p:par>
                                <p:cTn id="59" presetID="10" presetClass="entr" presetSubtype="0" fill="hold" nodeType="with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1000"/>
                                        <p:tgtEl>
                                          <p:spTgt spid="219"/>
                                        </p:tgtEl>
                                      </p:cBhvr>
                                    </p:animEffect>
                                  </p:childTnLst>
                                </p:cTn>
                              </p:par>
                              <p:par>
                                <p:cTn id="62" presetID="10" presetClass="entr" presetSubtype="0" fill="hold" nodeType="withEffect">
                                  <p:stCondLst>
                                    <p:cond delay="0"/>
                                  </p:stCondLst>
                                  <p:childTnLst>
                                    <p:set>
                                      <p:cBhvr>
                                        <p:cTn id="63" dur="1" fill="hold">
                                          <p:stCondLst>
                                            <p:cond delay="0"/>
                                          </p:stCondLst>
                                        </p:cTn>
                                        <p:tgtEl>
                                          <p:spTgt spid="220"/>
                                        </p:tgtEl>
                                        <p:attrNameLst>
                                          <p:attrName>style.visibility</p:attrName>
                                        </p:attrNameLst>
                                      </p:cBhvr>
                                      <p:to>
                                        <p:strVal val="visible"/>
                                      </p:to>
                                    </p:set>
                                    <p:animEffect transition="in" filter="fade">
                                      <p:cBhvr>
                                        <p:cTn id="64"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2.1 Tipuri de date</a:t>
            </a:r>
            <a:endParaRPr sz="1100"/>
          </a:p>
        </p:txBody>
      </p:sp>
      <p:sp>
        <p:nvSpPr>
          <p:cNvPr id="227" name="Google Shape;227;p25"/>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Tipuri de date</a:t>
            </a:r>
            <a:endParaRPr sz="1800">
              <a:solidFill>
                <a:srgbClr val="4A4A4A"/>
              </a:solidFill>
              <a:latin typeface="Lato"/>
              <a:ea typeface="Lato"/>
              <a:cs typeface="Lato"/>
              <a:sym typeface="Lato"/>
            </a:endParaRPr>
          </a:p>
        </p:txBody>
      </p:sp>
      <p:sp>
        <p:nvSpPr>
          <p:cNvPr id="228" name="Google Shape;228;p25"/>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229" name="Google Shape;229;p25"/>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230" name="Google Shape;230;p25"/>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231" name="Google Shape;231;p25"/>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232" name="Google Shape;232;p25"/>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sp>
        <p:nvSpPr>
          <p:cNvPr id="233" name="Google Shape;233;p25"/>
          <p:cNvSpPr/>
          <p:nvPr/>
        </p:nvSpPr>
        <p:spPr>
          <a:xfrm>
            <a:off x="340650" y="1221072"/>
            <a:ext cx="3881100" cy="439200"/>
          </a:xfrm>
          <a:prstGeom prst="rect">
            <a:avLst/>
          </a:prstGeom>
          <a:solidFill>
            <a:srgbClr val="BEC8D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rPr>
              <a:t>Numerice: int, float, complex</a:t>
            </a:r>
            <a:endParaRPr sz="1100">
              <a:solidFill>
                <a:schemeClr val="lt1"/>
              </a:solidFill>
            </a:endParaRPr>
          </a:p>
        </p:txBody>
      </p:sp>
      <p:sp>
        <p:nvSpPr>
          <p:cNvPr id="234" name="Google Shape;234;p25"/>
          <p:cNvSpPr/>
          <p:nvPr/>
        </p:nvSpPr>
        <p:spPr>
          <a:xfrm>
            <a:off x="340650" y="1754840"/>
            <a:ext cx="3881100" cy="439200"/>
          </a:xfrm>
          <a:prstGeom prst="rect">
            <a:avLst/>
          </a:prstGeom>
          <a:solidFill>
            <a:srgbClr val="8CB7D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rPr>
              <a:t>Siruri: str</a:t>
            </a:r>
            <a:endParaRPr sz="1100">
              <a:solidFill>
                <a:schemeClr val="lt1"/>
              </a:solidFill>
            </a:endParaRPr>
          </a:p>
        </p:txBody>
      </p:sp>
      <p:sp>
        <p:nvSpPr>
          <p:cNvPr id="235" name="Google Shape;235;p25"/>
          <p:cNvSpPr/>
          <p:nvPr/>
        </p:nvSpPr>
        <p:spPr>
          <a:xfrm>
            <a:off x="335700" y="2288629"/>
            <a:ext cx="3891000" cy="392400"/>
          </a:xfrm>
          <a:prstGeom prst="rect">
            <a:avLst/>
          </a:prstGeom>
          <a:solidFill>
            <a:srgbClr val="0095E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rPr>
              <a:t>Tipuri de secventa: liste, tupluri</a:t>
            </a:r>
            <a:endParaRPr sz="1100">
              <a:solidFill>
                <a:schemeClr val="lt1"/>
              </a:solidFill>
            </a:endParaRPr>
          </a:p>
        </p:txBody>
      </p:sp>
      <p:pic>
        <p:nvPicPr>
          <p:cNvPr id="236" name="Google Shape;236;p25"/>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237" name="Google Shape;237;p25"/>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238" name="Google Shape;238;p25"/>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239" name="Google Shape;239;p25"/>
          <p:cNvSpPr/>
          <p:nvPr/>
        </p:nvSpPr>
        <p:spPr>
          <a:xfrm>
            <a:off x="335700" y="3821692"/>
            <a:ext cx="3891000" cy="392400"/>
          </a:xfrm>
          <a:prstGeom prst="rect">
            <a:avLst/>
          </a:prstGeom>
          <a:solidFill>
            <a:srgbClr val="0095E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rPr>
              <a:t>Tipuri binare: bytes</a:t>
            </a:r>
            <a:endParaRPr sz="1100">
              <a:solidFill>
                <a:schemeClr val="lt1"/>
              </a:solidFill>
            </a:endParaRPr>
          </a:p>
        </p:txBody>
      </p:sp>
      <p:sp>
        <p:nvSpPr>
          <p:cNvPr id="240" name="Google Shape;240;p25"/>
          <p:cNvSpPr/>
          <p:nvPr/>
        </p:nvSpPr>
        <p:spPr>
          <a:xfrm>
            <a:off x="340638" y="3283465"/>
            <a:ext cx="3881100" cy="439200"/>
          </a:xfrm>
          <a:prstGeom prst="rect">
            <a:avLst/>
          </a:prstGeom>
          <a:solidFill>
            <a:srgbClr val="8CB7D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rPr>
              <a:t>Tipuri boolean: boolean: </a:t>
            </a:r>
            <a:endParaRPr sz="1100">
              <a:solidFill>
                <a:schemeClr val="lt1"/>
              </a:solidFill>
            </a:endParaRPr>
          </a:p>
        </p:txBody>
      </p:sp>
      <p:sp>
        <p:nvSpPr>
          <p:cNvPr id="241" name="Google Shape;241;p25"/>
          <p:cNvSpPr/>
          <p:nvPr/>
        </p:nvSpPr>
        <p:spPr>
          <a:xfrm>
            <a:off x="340638" y="2762647"/>
            <a:ext cx="3881100" cy="439200"/>
          </a:xfrm>
          <a:prstGeom prst="rect">
            <a:avLst/>
          </a:prstGeom>
          <a:solidFill>
            <a:srgbClr val="BEC8D2"/>
          </a:solid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Font typeface="Arial"/>
              <a:buNone/>
            </a:pPr>
            <a:r>
              <a:rPr lang="en" sz="1100">
                <a:solidFill>
                  <a:schemeClr val="lt1"/>
                </a:solidFill>
                <a:latin typeface="Calibri"/>
                <a:ea typeface="Calibri"/>
                <a:cs typeface="Calibri"/>
                <a:sym typeface="Calibri"/>
              </a:rPr>
              <a:t>Tipuri de mapare: dictionare</a:t>
            </a:r>
            <a:endParaRPr sz="1100"/>
          </a:p>
        </p:txBody>
      </p:sp>
      <p:sp>
        <p:nvSpPr>
          <p:cNvPr id="242" name="Google Shape;242;p25"/>
          <p:cNvSpPr/>
          <p:nvPr/>
        </p:nvSpPr>
        <p:spPr>
          <a:xfrm>
            <a:off x="4321528" y="1221075"/>
            <a:ext cx="4438500" cy="30603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2000">
                <a:solidFill>
                  <a:srgbClr val="00C9FF"/>
                </a:solidFill>
                <a:latin typeface="Lato"/>
                <a:ea typeface="Lato"/>
                <a:cs typeface="Lato"/>
                <a:sym typeface="Lato"/>
              </a:rPr>
              <a:t>Tipul de data a unei valori</a:t>
            </a:r>
            <a:r>
              <a:rPr lang="en" sz="1600" b="0" i="0" u="none" strike="noStrike" cap="none">
                <a:solidFill>
                  <a:srgbClr val="00C9FF"/>
                </a:solidFill>
                <a:latin typeface="Lato"/>
                <a:ea typeface="Lato"/>
                <a:cs typeface="Lato"/>
                <a:sym typeface="Lato"/>
              </a:rPr>
              <a:t> </a:t>
            </a:r>
            <a:r>
              <a:rPr lang="en" sz="1600">
                <a:solidFill>
                  <a:srgbClr val="FFFFFF"/>
                </a:solidFill>
                <a:latin typeface="Lato"/>
                <a:ea typeface="Lato"/>
                <a:cs typeface="Lato"/>
                <a:sym typeface="Lato"/>
              </a:rPr>
              <a:t>determina capabilitatiile acesteia.</a:t>
            </a:r>
            <a:r>
              <a:rPr lang="en" sz="1600" b="0" i="0" u="none" strike="noStrike" cap="none">
                <a:solidFill>
                  <a:srgbClr val="FFFFFF"/>
                </a:solidFill>
                <a:latin typeface="Lato"/>
                <a:ea typeface="Lato"/>
                <a:cs typeface="Lato"/>
                <a:sym typeface="Lato"/>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1200">
                <a:solidFill>
                  <a:srgbClr val="4A4A4A"/>
                </a:solidFill>
                <a:latin typeface="Lato"/>
                <a:ea typeface="Lato"/>
                <a:cs typeface="Lato"/>
                <a:sym typeface="Lato"/>
              </a:rPr>
              <a:t>2.1	Tipuri de date</a:t>
            </a:r>
            <a:endParaRPr sz="1200">
              <a:solidFill>
                <a:srgbClr val="4A4A4A"/>
              </a:solidFill>
              <a:latin typeface="Lato"/>
              <a:ea typeface="Lato"/>
              <a:cs typeface="Lato"/>
              <a:sym typeface="Lato"/>
            </a:endParaRPr>
          </a:p>
        </p:txBody>
      </p:sp>
      <p:sp>
        <p:nvSpPr>
          <p:cNvPr id="248" name="Google Shape;248;p26"/>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Cum numim o variabila?</a:t>
            </a:r>
            <a:endParaRPr sz="1800">
              <a:solidFill>
                <a:srgbClr val="4A4A4A"/>
              </a:solidFill>
              <a:latin typeface="Lato"/>
              <a:ea typeface="Lato"/>
              <a:cs typeface="Lato"/>
              <a:sym typeface="Lato"/>
            </a:endParaRPr>
          </a:p>
        </p:txBody>
      </p:sp>
      <p:sp>
        <p:nvSpPr>
          <p:cNvPr id="249" name="Google Shape;249;p26"/>
          <p:cNvSpPr/>
          <p:nvPr/>
        </p:nvSpPr>
        <p:spPr>
          <a:xfrm>
            <a:off x="378597" y="1209451"/>
            <a:ext cx="3970200" cy="1074600"/>
          </a:xfrm>
          <a:prstGeom prst="rect">
            <a:avLst/>
          </a:prstGeom>
          <a:solidFill>
            <a:srgbClr val="BEC8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Trebuie sa fie compusa din litere mari, mici, cifre, si caracterul _</a:t>
            </a:r>
            <a:r>
              <a:rPr lang="en" sz="2400">
                <a:solidFill>
                  <a:srgbClr val="FFFFFF"/>
                </a:solidFill>
                <a:latin typeface="Lato"/>
                <a:ea typeface="Lato"/>
                <a:cs typeface="Lato"/>
                <a:sym typeface="Lato"/>
              </a:rPr>
              <a:t>. </a:t>
            </a:r>
            <a:endParaRPr/>
          </a:p>
        </p:txBody>
      </p:sp>
      <p:graphicFrame>
        <p:nvGraphicFramePr>
          <p:cNvPr id="250" name="Google Shape;250;p26"/>
          <p:cNvGraphicFramePr/>
          <p:nvPr/>
        </p:nvGraphicFramePr>
        <p:xfrm>
          <a:off x="4802087" y="2721502"/>
          <a:ext cx="3000000" cy="3000000"/>
        </p:xfrm>
        <a:graphic>
          <a:graphicData uri="http://schemas.openxmlformats.org/drawingml/2006/table">
            <a:tbl>
              <a:tblPr firstRow="1" bandRow="1">
                <a:noFill/>
                <a:tableStyleId>{40B4FADE-31C0-4D58-9A19-109C3E86C5F3}</a:tableStyleId>
              </a:tblPr>
              <a:tblGrid>
                <a:gridCol w="3970200">
                  <a:extLst>
                    <a:ext uri="{9D8B030D-6E8A-4147-A177-3AD203B41FA5}">
                      <a16:colId xmlns:a16="http://schemas.microsoft.com/office/drawing/2014/main" val="20000"/>
                    </a:ext>
                  </a:extLst>
                </a:gridCol>
              </a:tblGrid>
              <a:tr h="1074600">
                <a:tc>
                  <a:txBody>
                    <a:bodyPr/>
                    <a:lstStyle/>
                    <a:p>
                      <a:pPr marL="0" marR="0" lvl="0" indent="0" algn="ctr" rtl="0">
                        <a:spcBef>
                          <a:spcPts val="0"/>
                        </a:spcBef>
                        <a:spcAft>
                          <a:spcPts val="0"/>
                        </a:spcAft>
                        <a:buNone/>
                      </a:pPr>
                      <a:r>
                        <a:rPr lang="en" sz="1600" b="0">
                          <a:latin typeface="Lato"/>
                          <a:ea typeface="Lato"/>
                          <a:cs typeface="Lato"/>
                          <a:sym typeface="Lato"/>
                        </a:rPr>
                        <a:t>Nu trebuie sa faca parte din cuvintele rezervate in Python.</a:t>
                      </a:r>
                      <a:r>
                        <a:rPr lang="en" sz="1600" b="0">
                          <a:solidFill>
                            <a:srgbClr val="FFFFFF"/>
                          </a:solidFill>
                          <a:latin typeface="Lato"/>
                          <a:ea typeface="Lato"/>
                          <a:cs typeface="Lato"/>
                          <a:sym typeface="Lato"/>
                        </a:rPr>
                        <a:t> </a:t>
                      </a:r>
                      <a:endParaRPr/>
                    </a:p>
                  </a:txBody>
                  <a:tcPr marL="91450" marR="91450" marT="45725" marB="45725" anchor="ctr">
                    <a:solidFill>
                      <a:srgbClr val="00C9FF"/>
                    </a:solidFill>
                  </a:tcPr>
                </a:tc>
                <a:extLst>
                  <a:ext uri="{0D108BD9-81ED-4DB2-BD59-A6C34878D82A}">
                    <a16:rowId xmlns:a16="http://schemas.microsoft.com/office/drawing/2014/main" val="10000"/>
                  </a:ext>
                </a:extLst>
              </a:tr>
            </a:tbl>
          </a:graphicData>
        </a:graphic>
      </p:graphicFrame>
      <p:sp>
        <p:nvSpPr>
          <p:cNvPr id="251" name="Google Shape;251;p26"/>
          <p:cNvSpPr/>
          <p:nvPr/>
        </p:nvSpPr>
        <p:spPr>
          <a:xfrm>
            <a:off x="377025" y="2721500"/>
            <a:ext cx="3970200" cy="1074600"/>
          </a:xfrm>
          <a:prstGeom prst="rect">
            <a:avLst/>
          </a:prstGeom>
          <a:solidFill>
            <a:srgbClr val="8CB7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Python este case-sensitive =&gt; variabila si Variabila sunt diferite.</a:t>
            </a:r>
            <a:endParaRPr/>
          </a:p>
        </p:txBody>
      </p:sp>
      <p:sp>
        <p:nvSpPr>
          <p:cNvPr id="252" name="Google Shape;252;p26"/>
          <p:cNvSpPr/>
          <p:nvPr/>
        </p:nvSpPr>
        <p:spPr>
          <a:xfrm>
            <a:off x="4802078" y="1209454"/>
            <a:ext cx="3970200" cy="1074600"/>
          </a:xfrm>
          <a:prstGeom prst="rect">
            <a:avLst/>
          </a:prstGeom>
          <a:solidFill>
            <a:srgbClr val="0095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Trebuie sa inceapa cu o litera</a:t>
            </a:r>
            <a:endParaRPr/>
          </a:p>
        </p:txBody>
      </p:sp>
      <p:sp>
        <p:nvSpPr>
          <p:cNvPr id="253" name="Google Shape;253;p26"/>
          <p:cNvSpPr/>
          <p:nvPr/>
        </p:nvSpPr>
        <p:spPr>
          <a:xfrm>
            <a:off x="378600" y="4233550"/>
            <a:ext cx="8383200" cy="561300"/>
          </a:xfrm>
          <a:prstGeom prst="rect">
            <a:avLst/>
          </a:prstGeom>
          <a:solidFill>
            <a:schemeClr val="lt1"/>
          </a:solidFill>
          <a:ln w="9525" cap="flat" cmpd="sng">
            <a:solidFill>
              <a:srgbClr val="12419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rgbClr val="124191"/>
                </a:solidFill>
              </a:rPr>
              <a:t>Cuvintele rezevate: False, True, and, as, assert, break, class, continue, def, del, elif, else, except, finally, for, from, global, if, import, is, lambda, nonlocal, not, or, pass, raise, return, try, while, with, yield</a:t>
            </a:r>
            <a:endParaRPr>
              <a:solidFill>
                <a:srgbClr val="12419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2.1 Tipuri de date</a:t>
            </a:r>
            <a:endParaRPr sz="1100"/>
          </a:p>
        </p:txBody>
      </p:sp>
      <p:sp>
        <p:nvSpPr>
          <p:cNvPr id="260" name="Google Shape;260;p27"/>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Muabil/ Imuabil</a:t>
            </a:r>
            <a:endParaRPr sz="1800">
              <a:solidFill>
                <a:srgbClr val="4A4A4A"/>
              </a:solidFill>
              <a:latin typeface="Lato"/>
              <a:ea typeface="Lato"/>
              <a:cs typeface="Lato"/>
              <a:sym typeface="Lato"/>
            </a:endParaRPr>
          </a:p>
        </p:txBody>
      </p:sp>
      <p:sp>
        <p:nvSpPr>
          <p:cNvPr id="261" name="Google Shape;261;p27"/>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262" name="Google Shape;262;p27"/>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263" name="Google Shape;263;p27"/>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264" name="Google Shape;264;p27"/>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265" name="Google Shape;265;p27"/>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266" name="Google Shape;266;p27"/>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267" name="Google Shape;267;p27"/>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268" name="Google Shape;268;p27"/>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269" name="Google Shape;269;p27"/>
          <p:cNvSpPr/>
          <p:nvPr/>
        </p:nvSpPr>
        <p:spPr>
          <a:xfrm>
            <a:off x="429650" y="1035875"/>
            <a:ext cx="4018500" cy="392400"/>
          </a:xfrm>
          <a:prstGeom prst="rect">
            <a:avLst/>
          </a:prstGeom>
          <a:solidFill>
            <a:srgbClr val="BEC8D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Tipuri de date imuabile</a:t>
            </a:r>
            <a:endParaRPr sz="1600"/>
          </a:p>
        </p:txBody>
      </p:sp>
      <p:graphicFrame>
        <p:nvGraphicFramePr>
          <p:cNvPr id="270" name="Google Shape;270;p27"/>
          <p:cNvGraphicFramePr/>
          <p:nvPr/>
        </p:nvGraphicFramePr>
        <p:xfrm>
          <a:off x="4718352" y="1015446"/>
          <a:ext cx="4018500" cy="422000"/>
        </p:xfrm>
        <a:graphic>
          <a:graphicData uri="http://schemas.openxmlformats.org/drawingml/2006/table">
            <a:tbl>
              <a:tblPr firstRow="1" bandRow="1">
                <a:noFill/>
                <a:tableStyleId>{40B4FADE-31C0-4D58-9A19-109C3E86C5F3}</a:tableStyleId>
              </a:tblPr>
              <a:tblGrid>
                <a:gridCol w="4018500">
                  <a:extLst>
                    <a:ext uri="{9D8B030D-6E8A-4147-A177-3AD203B41FA5}">
                      <a16:colId xmlns:a16="http://schemas.microsoft.com/office/drawing/2014/main" val="20000"/>
                    </a:ext>
                  </a:extLst>
                </a:gridCol>
              </a:tblGrid>
              <a:tr h="422000">
                <a:tc>
                  <a:txBody>
                    <a:bodyPr/>
                    <a:lstStyle/>
                    <a:p>
                      <a:pPr marL="0" marR="0" lvl="0" indent="0" algn="ctr" rtl="0">
                        <a:spcBef>
                          <a:spcPts val="0"/>
                        </a:spcBef>
                        <a:spcAft>
                          <a:spcPts val="0"/>
                        </a:spcAft>
                        <a:buNone/>
                      </a:pPr>
                      <a:r>
                        <a:rPr lang="en" sz="1600" b="0">
                          <a:latin typeface="Lato"/>
                          <a:ea typeface="Lato"/>
                          <a:cs typeface="Lato"/>
                          <a:sym typeface="Lato"/>
                        </a:rPr>
                        <a:t>Tipuri de date muabile</a:t>
                      </a:r>
                      <a:endParaRPr sz="1600"/>
                    </a:p>
                  </a:txBody>
                  <a:tcPr marL="91450" marR="91450" marT="45725" marB="45725" anchor="ctr">
                    <a:solidFill>
                      <a:srgbClr val="00C9FF"/>
                    </a:solidFill>
                  </a:tcPr>
                </a:tc>
                <a:extLst>
                  <a:ext uri="{0D108BD9-81ED-4DB2-BD59-A6C34878D82A}">
                    <a16:rowId xmlns:a16="http://schemas.microsoft.com/office/drawing/2014/main" val="10000"/>
                  </a:ext>
                </a:extLst>
              </a:tr>
            </a:tbl>
          </a:graphicData>
        </a:graphic>
      </p:graphicFrame>
      <p:sp>
        <p:nvSpPr>
          <p:cNvPr id="271" name="Google Shape;271;p27"/>
          <p:cNvSpPr/>
          <p:nvPr/>
        </p:nvSpPr>
        <p:spPr>
          <a:xfrm>
            <a:off x="429650" y="1419150"/>
            <a:ext cx="4018500" cy="764400"/>
          </a:xfrm>
          <a:prstGeom prst="rect">
            <a:avLst/>
          </a:prstGeom>
          <a:solidFill>
            <a:srgbClr val="DDE0E3"/>
          </a:solidFill>
          <a:ln>
            <a:noFill/>
          </a:ln>
        </p:spPr>
        <p:txBody>
          <a:bodyPr spcFirstLastPara="1" wrap="square" lIns="91425" tIns="45700" rIns="91425" bIns="45700" anchor="ctr" anchorCtr="0">
            <a:noAutofit/>
          </a:bodyPr>
          <a:lstStyle/>
          <a:p>
            <a:pPr marL="457200" marR="0" lvl="0" indent="0" algn="l" rtl="0">
              <a:spcBef>
                <a:spcPts val="0"/>
              </a:spcBef>
              <a:spcAft>
                <a:spcPts val="0"/>
              </a:spcAft>
              <a:buNone/>
            </a:pPr>
            <a:r>
              <a:rPr lang="en">
                <a:solidFill>
                  <a:srgbClr val="124191"/>
                </a:solidFill>
                <a:latin typeface="Calibri"/>
                <a:ea typeface="Calibri"/>
                <a:cs typeface="Calibri"/>
                <a:sym typeface="Calibri"/>
              </a:rPr>
              <a:t>int, float, complex, boolean, string, tuple, bytes</a:t>
            </a:r>
            <a:endParaRPr b="0" i="0" u="none" strike="noStrike" cap="none">
              <a:solidFill>
                <a:srgbClr val="124191"/>
              </a:solidFill>
              <a:latin typeface="Calibri"/>
              <a:ea typeface="Calibri"/>
              <a:cs typeface="Calibri"/>
              <a:sym typeface="Calibri"/>
            </a:endParaRPr>
          </a:p>
        </p:txBody>
      </p:sp>
      <p:sp>
        <p:nvSpPr>
          <p:cNvPr id="272" name="Google Shape;272;p27"/>
          <p:cNvSpPr/>
          <p:nvPr/>
        </p:nvSpPr>
        <p:spPr>
          <a:xfrm>
            <a:off x="4726300" y="1419150"/>
            <a:ext cx="4002600" cy="782700"/>
          </a:xfrm>
          <a:prstGeom prst="rect">
            <a:avLst/>
          </a:prstGeom>
          <a:solidFill>
            <a:srgbClr val="EFF0F7"/>
          </a:solidFill>
          <a:ln>
            <a:noFill/>
          </a:ln>
        </p:spPr>
        <p:txBody>
          <a:bodyPr spcFirstLastPara="1" wrap="square" lIns="91425" tIns="45700" rIns="91425" bIns="45700" anchor="ctr" anchorCtr="0">
            <a:noAutofit/>
          </a:bodyPr>
          <a:lstStyle/>
          <a:p>
            <a:pPr marL="457200" marR="0" lvl="0" indent="0" algn="l" rtl="0">
              <a:spcBef>
                <a:spcPts val="0"/>
              </a:spcBef>
              <a:spcAft>
                <a:spcPts val="0"/>
              </a:spcAft>
              <a:buNone/>
            </a:pPr>
            <a:r>
              <a:rPr lang="en">
                <a:solidFill>
                  <a:srgbClr val="124191"/>
                </a:solidFill>
                <a:latin typeface="Calibri"/>
                <a:ea typeface="Calibri"/>
                <a:cs typeface="Calibri"/>
                <a:sym typeface="Calibri"/>
              </a:rPr>
              <a:t>list, dict, bytearray, class</a:t>
            </a:r>
            <a:endParaRPr b="0" i="0" u="none" strike="noStrike" cap="none">
              <a:solidFill>
                <a:srgbClr val="124191"/>
              </a:solidFill>
              <a:latin typeface="Calibri"/>
              <a:ea typeface="Calibri"/>
              <a:cs typeface="Calibri"/>
              <a:sym typeface="Calibri"/>
            </a:endParaRPr>
          </a:p>
        </p:txBody>
      </p:sp>
      <p:sp>
        <p:nvSpPr>
          <p:cNvPr id="273" name="Google Shape;273;p27"/>
          <p:cNvSpPr txBox="1"/>
          <p:nvPr/>
        </p:nvSpPr>
        <p:spPr>
          <a:xfrm>
            <a:off x="429650" y="2340100"/>
            <a:ext cx="4002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24191"/>
                </a:solidFill>
                <a:latin typeface="Courier New"/>
                <a:ea typeface="Courier New"/>
                <a:cs typeface="Courier New"/>
                <a:sym typeface="Courier New"/>
              </a:rPr>
              <a:t>lista_a = [1,2,3]</a:t>
            </a:r>
            <a:endParaRPr>
              <a:solidFill>
                <a:srgbClr val="124191"/>
              </a:solidFill>
              <a:latin typeface="Courier New"/>
              <a:ea typeface="Courier New"/>
              <a:cs typeface="Courier New"/>
              <a:sym typeface="Courier New"/>
            </a:endParaRPr>
          </a:p>
          <a:p>
            <a:pPr marL="0" lvl="0" indent="0" algn="l" rtl="0">
              <a:spcBef>
                <a:spcPts val="0"/>
              </a:spcBef>
              <a:spcAft>
                <a:spcPts val="0"/>
              </a:spcAft>
              <a:buNone/>
            </a:pPr>
            <a:r>
              <a:rPr lang="en">
                <a:solidFill>
                  <a:srgbClr val="124191"/>
                </a:solidFill>
                <a:latin typeface="Courier New"/>
                <a:ea typeface="Courier New"/>
                <a:cs typeface="Courier New"/>
                <a:sym typeface="Courier New"/>
              </a:rPr>
              <a:t>lista_b = lista_a</a:t>
            </a:r>
            <a:endParaRPr>
              <a:solidFill>
                <a:srgbClr val="124191"/>
              </a:solidFill>
              <a:latin typeface="Courier New"/>
              <a:ea typeface="Courier New"/>
              <a:cs typeface="Courier New"/>
              <a:sym typeface="Courier New"/>
            </a:endParaRPr>
          </a:p>
          <a:p>
            <a:pPr marL="0" lvl="0" indent="0" algn="l" rtl="0">
              <a:spcBef>
                <a:spcPts val="0"/>
              </a:spcBef>
              <a:spcAft>
                <a:spcPts val="0"/>
              </a:spcAft>
              <a:buNone/>
            </a:pPr>
            <a:endParaRPr>
              <a:solidFill>
                <a:srgbClr val="124191"/>
              </a:solidFill>
              <a:latin typeface="Courier New"/>
              <a:ea typeface="Courier New"/>
              <a:cs typeface="Courier New"/>
              <a:sym typeface="Courier New"/>
            </a:endParaRPr>
          </a:p>
        </p:txBody>
      </p:sp>
      <p:graphicFrame>
        <p:nvGraphicFramePr>
          <p:cNvPr id="274" name="Google Shape;274;p27"/>
          <p:cNvGraphicFramePr/>
          <p:nvPr/>
        </p:nvGraphicFramePr>
        <p:xfrm>
          <a:off x="4691725" y="2426925"/>
          <a:ext cx="4071750" cy="463100"/>
        </p:xfrm>
        <a:graphic>
          <a:graphicData uri="http://schemas.openxmlformats.org/drawingml/2006/table">
            <a:tbl>
              <a:tblPr>
                <a:noFill/>
                <a:tableStyleId>{D2A23D26-5DC6-469F-A429-88FF12C8FBD0}</a:tableStyleId>
              </a:tblPr>
              <a:tblGrid>
                <a:gridCol w="1357250">
                  <a:extLst>
                    <a:ext uri="{9D8B030D-6E8A-4147-A177-3AD203B41FA5}">
                      <a16:colId xmlns:a16="http://schemas.microsoft.com/office/drawing/2014/main" val="20000"/>
                    </a:ext>
                  </a:extLst>
                </a:gridCol>
                <a:gridCol w="1357250">
                  <a:extLst>
                    <a:ext uri="{9D8B030D-6E8A-4147-A177-3AD203B41FA5}">
                      <a16:colId xmlns:a16="http://schemas.microsoft.com/office/drawing/2014/main" val="20001"/>
                    </a:ext>
                  </a:extLst>
                </a:gridCol>
                <a:gridCol w="1357250">
                  <a:extLst>
                    <a:ext uri="{9D8B030D-6E8A-4147-A177-3AD203B41FA5}">
                      <a16:colId xmlns:a16="http://schemas.microsoft.com/office/drawing/2014/main" val="20002"/>
                    </a:ext>
                  </a:extLst>
                </a:gridCol>
              </a:tblGrid>
              <a:tr h="463100">
                <a:tc>
                  <a:txBody>
                    <a:bodyPr/>
                    <a:lstStyle/>
                    <a:p>
                      <a:pPr marL="0" lvl="0" indent="0" algn="ctr" rtl="0">
                        <a:spcBef>
                          <a:spcPts val="0"/>
                        </a:spcBef>
                        <a:spcAft>
                          <a:spcPts val="0"/>
                        </a:spcAft>
                        <a:buNone/>
                      </a:pPr>
                      <a:r>
                        <a:rPr lang="en" sz="1600">
                          <a:solidFill>
                            <a:srgbClr val="124191"/>
                          </a:solidFill>
                        </a:rPr>
                        <a:t>1</a:t>
                      </a:r>
                      <a:endParaRPr sz="1600">
                        <a:solidFill>
                          <a:srgbClr val="124191"/>
                        </a:solidFill>
                      </a:endParaRPr>
                    </a:p>
                  </a:txBody>
                  <a:tcPr marL="91425" marR="91425" marT="91425" marB="91425"/>
                </a:tc>
                <a:tc>
                  <a:txBody>
                    <a:bodyPr/>
                    <a:lstStyle/>
                    <a:p>
                      <a:pPr marL="0" lvl="0" indent="0" algn="ctr" rtl="0">
                        <a:spcBef>
                          <a:spcPts val="0"/>
                        </a:spcBef>
                        <a:spcAft>
                          <a:spcPts val="0"/>
                        </a:spcAft>
                        <a:buNone/>
                      </a:pPr>
                      <a:r>
                        <a:rPr lang="en" sz="1600">
                          <a:solidFill>
                            <a:srgbClr val="124191"/>
                          </a:solidFill>
                        </a:rPr>
                        <a:t>2</a:t>
                      </a:r>
                      <a:endParaRPr sz="1600">
                        <a:solidFill>
                          <a:srgbClr val="124191"/>
                        </a:solidFill>
                      </a:endParaRPr>
                    </a:p>
                  </a:txBody>
                  <a:tcPr marL="91425" marR="91425" marT="91425" marB="91425"/>
                </a:tc>
                <a:tc>
                  <a:txBody>
                    <a:bodyPr/>
                    <a:lstStyle/>
                    <a:p>
                      <a:pPr marL="0" lvl="0" indent="0" algn="ctr" rtl="0">
                        <a:spcBef>
                          <a:spcPts val="0"/>
                        </a:spcBef>
                        <a:spcAft>
                          <a:spcPts val="0"/>
                        </a:spcAft>
                        <a:buNone/>
                      </a:pPr>
                      <a:r>
                        <a:rPr lang="en" sz="1600">
                          <a:solidFill>
                            <a:srgbClr val="124191"/>
                          </a:solidFill>
                        </a:rPr>
                        <a:t>3</a:t>
                      </a:r>
                      <a:endParaRPr sz="1600">
                        <a:solidFill>
                          <a:srgbClr val="124191"/>
                        </a:solidFill>
                      </a:endParaRPr>
                    </a:p>
                  </a:txBody>
                  <a:tcPr marL="91425" marR="91425" marT="91425" marB="91425"/>
                </a:tc>
                <a:extLst>
                  <a:ext uri="{0D108BD9-81ED-4DB2-BD59-A6C34878D82A}">
                    <a16:rowId xmlns:a16="http://schemas.microsoft.com/office/drawing/2014/main" val="10000"/>
                  </a:ext>
                </a:extLst>
              </a:tr>
            </a:tbl>
          </a:graphicData>
        </a:graphic>
      </p:graphicFrame>
      <p:cxnSp>
        <p:nvCxnSpPr>
          <p:cNvPr id="275" name="Google Shape;275;p27"/>
          <p:cNvCxnSpPr/>
          <p:nvPr/>
        </p:nvCxnSpPr>
        <p:spPr>
          <a:xfrm rot="10800000" flipH="1">
            <a:off x="2530650" y="2558175"/>
            <a:ext cx="2019000" cy="90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27"/>
          <p:cNvCxnSpPr/>
          <p:nvPr/>
        </p:nvCxnSpPr>
        <p:spPr>
          <a:xfrm rot="10800000" flipH="1">
            <a:off x="2530650" y="2794688"/>
            <a:ext cx="2019000" cy="9000"/>
          </a:xfrm>
          <a:prstGeom prst="straightConnector1">
            <a:avLst/>
          </a:prstGeom>
          <a:noFill/>
          <a:ln w="9525" cap="flat" cmpd="sng">
            <a:solidFill>
              <a:schemeClr val="dk2"/>
            </a:solidFill>
            <a:prstDash val="solid"/>
            <a:round/>
            <a:headEnd type="none" w="med" len="med"/>
            <a:tailEnd type="triangle" w="med" len="med"/>
          </a:ln>
        </p:spPr>
      </p:cxnSp>
      <p:sp>
        <p:nvSpPr>
          <p:cNvPr id="277" name="Google Shape;277;p27"/>
          <p:cNvSpPr txBox="1"/>
          <p:nvPr/>
        </p:nvSpPr>
        <p:spPr>
          <a:xfrm>
            <a:off x="429375" y="2950900"/>
            <a:ext cx="401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24191"/>
                </a:solidFill>
                <a:latin typeface="Courier New"/>
                <a:ea typeface="Courier New"/>
                <a:cs typeface="Courier New"/>
                <a:sym typeface="Courier New"/>
              </a:rPr>
              <a:t>lista_b[1] = 5</a:t>
            </a:r>
            <a:endParaRPr>
              <a:solidFill>
                <a:srgbClr val="124191"/>
              </a:solidFill>
              <a:latin typeface="Courier New"/>
              <a:ea typeface="Courier New"/>
              <a:cs typeface="Courier New"/>
              <a:sym typeface="Courier New"/>
            </a:endParaRPr>
          </a:p>
        </p:txBody>
      </p:sp>
      <p:cxnSp>
        <p:nvCxnSpPr>
          <p:cNvPr id="278" name="Google Shape;278;p27"/>
          <p:cNvCxnSpPr/>
          <p:nvPr/>
        </p:nvCxnSpPr>
        <p:spPr>
          <a:xfrm rot="10800000" flipH="1">
            <a:off x="2491200" y="2877688"/>
            <a:ext cx="2049300" cy="277800"/>
          </a:xfrm>
          <a:prstGeom prst="straightConnector1">
            <a:avLst/>
          </a:prstGeom>
          <a:noFill/>
          <a:ln w="9525" cap="flat" cmpd="sng">
            <a:solidFill>
              <a:schemeClr val="dk2"/>
            </a:solidFill>
            <a:prstDash val="solid"/>
            <a:round/>
            <a:headEnd type="none" w="med" len="med"/>
            <a:tailEnd type="triangle" w="med" len="med"/>
          </a:ln>
        </p:spPr>
      </p:cxnSp>
      <p:sp>
        <p:nvSpPr>
          <p:cNvPr id="279" name="Google Shape;279;p27"/>
          <p:cNvSpPr txBox="1"/>
          <p:nvPr/>
        </p:nvSpPr>
        <p:spPr>
          <a:xfrm>
            <a:off x="429650" y="3414838"/>
            <a:ext cx="526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24191"/>
                </a:solidFill>
                <a:latin typeface="Courier New"/>
                <a:ea typeface="Courier New"/>
                <a:cs typeface="Courier New"/>
                <a:sym typeface="Courier New"/>
              </a:rPr>
              <a:t>a = 5</a:t>
            </a:r>
            <a:endParaRPr>
              <a:solidFill>
                <a:srgbClr val="124191"/>
              </a:solidFill>
              <a:latin typeface="Courier New"/>
              <a:ea typeface="Courier New"/>
              <a:cs typeface="Courier New"/>
              <a:sym typeface="Courier New"/>
            </a:endParaRPr>
          </a:p>
          <a:p>
            <a:pPr marL="0" lvl="0" indent="0" algn="l" rtl="0">
              <a:spcBef>
                <a:spcPts val="0"/>
              </a:spcBef>
              <a:spcAft>
                <a:spcPts val="0"/>
              </a:spcAft>
              <a:buNone/>
            </a:pPr>
            <a:r>
              <a:rPr lang="en">
                <a:solidFill>
                  <a:srgbClr val="124191"/>
                </a:solidFill>
                <a:latin typeface="Courier New"/>
                <a:ea typeface="Courier New"/>
                <a:cs typeface="Courier New"/>
                <a:sym typeface="Courier New"/>
              </a:rPr>
              <a:t>b = a</a:t>
            </a:r>
            <a:endParaRPr>
              <a:solidFill>
                <a:srgbClr val="124191"/>
              </a:solidFill>
              <a:latin typeface="Courier New"/>
              <a:ea typeface="Courier New"/>
              <a:cs typeface="Courier New"/>
              <a:sym typeface="Courier New"/>
            </a:endParaRPr>
          </a:p>
          <a:p>
            <a:pPr marL="0" lvl="0" indent="0" algn="l" rtl="0">
              <a:spcBef>
                <a:spcPts val="0"/>
              </a:spcBef>
              <a:spcAft>
                <a:spcPts val="0"/>
              </a:spcAft>
              <a:buNone/>
            </a:pPr>
            <a:endParaRPr>
              <a:solidFill>
                <a:srgbClr val="124191"/>
              </a:solidFill>
              <a:latin typeface="Courier New"/>
              <a:ea typeface="Courier New"/>
              <a:cs typeface="Courier New"/>
              <a:sym typeface="Courier New"/>
            </a:endParaRPr>
          </a:p>
        </p:txBody>
      </p:sp>
      <p:graphicFrame>
        <p:nvGraphicFramePr>
          <p:cNvPr id="280" name="Google Shape;280;p27"/>
          <p:cNvGraphicFramePr/>
          <p:nvPr/>
        </p:nvGraphicFramePr>
        <p:xfrm>
          <a:off x="4691725" y="3478800"/>
          <a:ext cx="1357250" cy="426690"/>
        </p:xfrm>
        <a:graphic>
          <a:graphicData uri="http://schemas.openxmlformats.org/drawingml/2006/table">
            <a:tbl>
              <a:tblPr>
                <a:noFill/>
                <a:tableStyleId>{D2A23D26-5DC6-469F-A429-88FF12C8FBD0}</a:tableStyleId>
              </a:tblPr>
              <a:tblGrid>
                <a:gridCol w="1357250">
                  <a:extLst>
                    <a:ext uri="{9D8B030D-6E8A-4147-A177-3AD203B41FA5}">
                      <a16:colId xmlns:a16="http://schemas.microsoft.com/office/drawing/2014/main" val="20000"/>
                    </a:ext>
                  </a:extLst>
                </a:gridCol>
              </a:tblGrid>
              <a:tr h="422000">
                <a:tc>
                  <a:txBody>
                    <a:bodyPr/>
                    <a:lstStyle/>
                    <a:p>
                      <a:pPr marL="0" lvl="0" indent="0" algn="ctr" rtl="0">
                        <a:spcBef>
                          <a:spcPts val="0"/>
                        </a:spcBef>
                        <a:spcAft>
                          <a:spcPts val="0"/>
                        </a:spcAft>
                        <a:buNone/>
                      </a:pPr>
                      <a:r>
                        <a:rPr lang="en" sz="1600">
                          <a:solidFill>
                            <a:srgbClr val="124191"/>
                          </a:solidFill>
                        </a:rPr>
                        <a:t>5</a:t>
                      </a:r>
                      <a:endParaRPr sz="1600">
                        <a:solidFill>
                          <a:srgbClr val="124191"/>
                        </a:solidFill>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281" name="Google Shape;281;p27"/>
          <p:cNvGraphicFramePr/>
          <p:nvPr/>
        </p:nvGraphicFramePr>
        <p:xfrm>
          <a:off x="4691725" y="2426925"/>
          <a:ext cx="4071750" cy="463100"/>
        </p:xfrm>
        <a:graphic>
          <a:graphicData uri="http://schemas.openxmlformats.org/drawingml/2006/table">
            <a:tbl>
              <a:tblPr>
                <a:noFill/>
                <a:tableStyleId>{D2A23D26-5DC6-469F-A429-88FF12C8FBD0}</a:tableStyleId>
              </a:tblPr>
              <a:tblGrid>
                <a:gridCol w="1357250">
                  <a:extLst>
                    <a:ext uri="{9D8B030D-6E8A-4147-A177-3AD203B41FA5}">
                      <a16:colId xmlns:a16="http://schemas.microsoft.com/office/drawing/2014/main" val="20000"/>
                    </a:ext>
                  </a:extLst>
                </a:gridCol>
                <a:gridCol w="1357250">
                  <a:extLst>
                    <a:ext uri="{9D8B030D-6E8A-4147-A177-3AD203B41FA5}">
                      <a16:colId xmlns:a16="http://schemas.microsoft.com/office/drawing/2014/main" val="20001"/>
                    </a:ext>
                  </a:extLst>
                </a:gridCol>
                <a:gridCol w="1357250">
                  <a:extLst>
                    <a:ext uri="{9D8B030D-6E8A-4147-A177-3AD203B41FA5}">
                      <a16:colId xmlns:a16="http://schemas.microsoft.com/office/drawing/2014/main" val="20002"/>
                    </a:ext>
                  </a:extLst>
                </a:gridCol>
              </a:tblGrid>
              <a:tr h="463100">
                <a:tc>
                  <a:txBody>
                    <a:bodyPr/>
                    <a:lstStyle/>
                    <a:p>
                      <a:pPr marL="0" lvl="0" indent="0" algn="ctr" rtl="0">
                        <a:spcBef>
                          <a:spcPts val="0"/>
                        </a:spcBef>
                        <a:spcAft>
                          <a:spcPts val="0"/>
                        </a:spcAft>
                        <a:buNone/>
                      </a:pPr>
                      <a:r>
                        <a:rPr lang="en" sz="1600">
                          <a:solidFill>
                            <a:srgbClr val="124191"/>
                          </a:solidFill>
                        </a:rPr>
                        <a:t>1</a:t>
                      </a:r>
                      <a:endParaRPr sz="1600">
                        <a:solidFill>
                          <a:srgbClr val="124191"/>
                        </a:solidFill>
                      </a:endParaRPr>
                    </a:p>
                  </a:txBody>
                  <a:tcPr marL="91425" marR="91425" marT="91425" marB="91425"/>
                </a:tc>
                <a:tc>
                  <a:txBody>
                    <a:bodyPr/>
                    <a:lstStyle/>
                    <a:p>
                      <a:pPr marL="0" lvl="0" indent="0" algn="ctr" rtl="0">
                        <a:spcBef>
                          <a:spcPts val="0"/>
                        </a:spcBef>
                        <a:spcAft>
                          <a:spcPts val="0"/>
                        </a:spcAft>
                        <a:buNone/>
                      </a:pPr>
                      <a:r>
                        <a:rPr lang="en" sz="1600">
                          <a:solidFill>
                            <a:srgbClr val="124191"/>
                          </a:solidFill>
                        </a:rPr>
                        <a:t>5</a:t>
                      </a:r>
                      <a:endParaRPr sz="1600">
                        <a:solidFill>
                          <a:srgbClr val="124191"/>
                        </a:solidFill>
                      </a:endParaRPr>
                    </a:p>
                  </a:txBody>
                  <a:tcPr marL="91425" marR="91425" marT="91425" marB="91425"/>
                </a:tc>
                <a:tc>
                  <a:txBody>
                    <a:bodyPr/>
                    <a:lstStyle/>
                    <a:p>
                      <a:pPr marL="0" lvl="0" indent="0" algn="ctr" rtl="0">
                        <a:spcBef>
                          <a:spcPts val="0"/>
                        </a:spcBef>
                        <a:spcAft>
                          <a:spcPts val="0"/>
                        </a:spcAft>
                        <a:buNone/>
                      </a:pPr>
                      <a:r>
                        <a:rPr lang="en" sz="1600">
                          <a:solidFill>
                            <a:srgbClr val="124191"/>
                          </a:solidFill>
                        </a:rPr>
                        <a:t>3</a:t>
                      </a:r>
                      <a:endParaRPr sz="1600">
                        <a:solidFill>
                          <a:srgbClr val="124191"/>
                        </a:solidFill>
                      </a:endParaRPr>
                    </a:p>
                  </a:txBody>
                  <a:tcPr marL="91425" marR="91425" marT="91425" marB="91425"/>
                </a:tc>
                <a:extLst>
                  <a:ext uri="{0D108BD9-81ED-4DB2-BD59-A6C34878D82A}">
                    <a16:rowId xmlns:a16="http://schemas.microsoft.com/office/drawing/2014/main" val="10000"/>
                  </a:ext>
                </a:extLst>
              </a:tr>
            </a:tbl>
          </a:graphicData>
        </a:graphic>
      </p:graphicFrame>
      <p:cxnSp>
        <p:nvCxnSpPr>
          <p:cNvPr id="282" name="Google Shape;282;p27"/>
          <p:cNvCxnSpPr/>
          <p:nvPr/>
        </p:nvCxnSpPr>
        <p:spPr>
          <a:xfrm rot="10800000" flipH="1">
            <a:off x="2506350" y="3588575"/>
            <a:ext cx="2019000" cy="9000"/>
          </a:xfrm>
          <a:prstGeom prst="straightConnector1">
            <a:avLst/>
          </a:prstGeom>
          <a:noFill/>
          <a:ln w="9525" cap="flat" cmpd="sng">
            <a:solidFill>
              <a:schemeClr val="dk2"/>
            </a:solidFill>
            <a:prstDash val="solid"/>
            <a:round/>
            <a:headEnd type="none" w="med" len="med"/>
            <a:tailEnd type="triangle" w="med" len="med"/>
          </a:ln>
        </p:spPr>
      </p:cxnSp>
      <p:cxnSp>
        <p:nvCxnSpPr>
          <p:cNvPr id="283" name="Google Shape;283;p27"/>
          <p:cNvCxnSpPr/>
          <p:nvPr/>
        </p:nvCxnSpPr>
        <p:spPr>
          <a:xfrm rot="10800000" flipH="1">
            <a:off x="2506350" y="3835050"/>
            <a:ext cx="2019000" cy="9000"/>
          </a:xfrm>
          <a:prstGeom prst="straightConnector1">
            <a:avLst/>
          </a:prstGeom>
          <a:noFill/>
          <a:ln w="9525" cap="flat" cmpd="sng">
            <a:solidFill>
              <a:schemeClr val="dk2"/>
            </a:solidFill>
            <a:prstDash val="solid"/>
            <a:round/>
            <a:headEnd type="none" w="med" len="med"/>
            <a:tailEnd type="triangle" w="med" len="med"/>
          </a:ln>
        </p:spPr>
      </p:cxnSp>
      <p:sp>
        <p:nvSpPr>
          <p:cNvPr id="284" name="Google Shape;284;p27"/>
          <p:cNvSpPr txBox="1"/>
          <p:nvPr/>
        </p:nvSpPr>
        <p:spPr>
          <a:xfrm>
            <a:off x="429650" y="4118450"/>
            <a:ext cx="526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24191"/>
                </a:solidFill>
                <a:latin typeface="Courier New"/>
                <a:ea typeface="Courier New"/>
                <a:cs typeface="Courier New"/>
                <a:sym typeface="Courier New"/>
              </a:rPr>
              <a:t>b = b + 1</a:t>
            </a:r>
            <a:endParaRPr>
              <a:solidFill>
                <a:srgbClr val="124191"/>
              </a:solidFill>
              <a:latin typeface="Courier New"/>
              <a:ea typeface="Courier New"/>
              <a:cs typeface="Courier New"/>
              <a:sym typeface="Courier New"/>
            </a:endParaRPr>
          </a:p>
        </p:txBody>
      </p:sp>
      <p:graphicFrame>
        <p:nvGraphicFramePr>
          <p:cNvPr id="285" name="Google Shape;285;p27"/>
          <p:cNvGraphicFramePr/>
          <p:nvPr/>
        </p:nvGraphicFramePr>
        <p:xfrm>
          <a:off x="4691725" y="4048900"/>
          <a:ext cx="1357250" cy="426690"/>
        </p:xfrm>
        <a:graphic>
          <a:graphicData uri="http://schemas.openxmlformats.org/drawingml/2006/table">
            <a:tbl>
              <a:tblPr>
                <a:noFill/>
                <a:tableStyleId>{D2A23D26-5DC6-469F-A429-88FF12C8FBD0}</a:tableStyleId>
              </a:tblPr>
              <a:tblGrid>
                <a:gridCol w="1357250">
                  <a:extLst>
                    <a:ext uri="{9D8B030D-6E8A-4147-A177-3AD203B41FA5}">
                      <a16:colId xmlns:a16="http://schemas.microsoft.com/office/drawing/2014/main" val="20000"/>
                    </a:ext>
                  </a:extLst>
                </a:gridCol>
              </a:tblGrid>
              <a:tr h="422000">
                <a:tc>
                  <a:txBody>
                    <a:bodyPr/>
                    <a:lstStyle/>
                    <a:p>
                      <a:pPr marL="0" lvl="0" indent="0" algn="ctr" rtl="0">
                        <a:spcBef>
                          <a:spcPts val="0"/>
                        </a:spcBef>
                        <a:spcAft>
                          <a:spcPts val="0"/>
                        </a:spcAft>
                        <a:buNone/>
                      </a:pPr>
                      <a:r>
                        <a:rPr lang="en" sz="1600">
                          <a:solidFill>
                            <a:srgbClr val="124191"/>
                          </a:solidFill>
                        </a:rPr>
                        <a:t>6</a:t>
                      </a:r>
                      <a:endParaRPr sz="1600">
                        <a:solidFill>
                          <a:srgbClr val="124191"/>
                        </a:solidFill>
                      </a:endParaRPr>
                    </a:p>
                  </a:txBody>
                  <a:tcPr marL="91425" marR="91425" marT="91425" marB="91425"/>
                </a:tc>
                <a:extLst>
                  <a:ext uri="{0D108BD9-81ED-4DB2-BD59-A6C34878D82A}">
                    <a16:rowId xmlns:a16="http://schemas.microsoft.com/office/drawing/2014/main" val="10000"/>
                  </a:ext>
                </a:extLst>
              </a:tr>
            </a:tbl>
          </a:graphicData>
        </a:graphic>
      </p:graphicFrame>
      <p:cxnSp>
        <p:nvCxnSpPr>
          <p:cNvPr id="286" name="Google Shape;286;p27"/>
          <p:cNvCxnSpPr/>
          <p:nvPr/>
        </p:nvCxnSpPr>
        <p:spPr>
          <a:xfrm rot="10800000" flipH="1">
            <a:off x="2506350" y="4309900"/>
            <a:ext cx="2019000" cy="9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5"/>
                                        </p:tgtEl>
                                        <p:attrNameLst>
                                          <p:attrName>style.visibility</p:attrName>
                                        </p:attrNameLst>
                                      </p:cBhvr>
                                      <p:to>
                                        <p:strVal val="visible"/>
                                      </p:to>
                                    </p:set>
                                    <p:animEffect transition="in" filter="fade">
                                      <p:cBhvr>
                                        <p:cTn id="11" dur="1000"/>
                                        <p:tgtEl>
                                          <p:spTgt spid="2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6"/>
                                        </p:tgtEl>
                                        <p:attrNameLst>
                                          <p:attrName>style.visibility</p:attrName>
                                        </p:attrNameLst>
                                      </p:cBhvr>
                                      <p:to>
                                        <p:strVal val="visible"/>
                                      </p:to>
                                    </p:set>
                                    <p:animEffect transition="in" filter="fade">
                                      <p:cBhvr>
                                        <p:cTn id="15" dur="1000"/>
                                        <p:tgtEl>
                                          <p:spTgt spid="276"/>
                                        </p:tgtEl>
                                      </p:cBhvr>
                                    </p:animEffect>
                                  </p:childTnLst>
                                </p:cTn>
                              </p:par>
                              <p:par>
                                <p:cTn id="16" presetID="10" presetClass="entr" presetSubtype="0" fill="hold" nodeType="withEffect">
                                  <p:stCondLst>
                                    <p:cond delay="0"/>
                                  </p:stCondLst>
                                  <p:childTnLst>
                                    <p:set>
                                      <p:cBhvr>
                                        <p:cTn id="17" dur="1" fill="hold">
                                          <p:stCondLst>
                                            <p:cond delay="0"/>
                                          </p:stCondLst>
                                        </p:cTn>
                                        <p:tgtEl>
                                          <p:spTgt spid="274"/>
                                        </p:tgtEl>
                                        <p:attrNameLst>
                                          <p:attrName>style.visibility</p:attrName>
                                        </p:attrNameLst>
                                      </p:cBhvr>
                                      <p:to>
                                        <p:strVal val="visible"/>
                                      </p:to>
                                    </p:set>
                                    <p:animEffect transition="in" filter="fade">
                                      <p:cBhvr>
                                        <p:cTn id="18" dur="1000"/>
                                        <p:tgtEl>
                                          <p:spTgt spid="2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fade">
                                      <p:cBhvr>
                                        <p:cTn id="23" dur="1000"/>
                                        <p:tgtEl>
                                          <p:spTgt spid="27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78"/>
                                        </p:tgtEl>
                                        <p:attrNameLst>
                                          <p:attrName>style.visibility</p:attrName>
                                        </p:attrNameLst>
                                      </p:cBhvr>
                                      <p:to>
                                        <p:strVal val="visible"/>
                                      </p:to>
                                    </p:set>
                                    <p:animEffect transition="in" filter="fade">
                                      <p:cBhvr>
                                        <p:cTn id="28" dur="1000"/>
                                        <p:tgtEl>
                                          <p:spTgt spid="278"/>
                                        </p:tgtEl>
                                      </p:cBhvr>
                                    </p:animEffect>
                                  </p:childTnLst>
                                </p:cTn>
                              </p:par>
                              <p:par>
                                <p:cTn id="29" presetID="10" presetClass="entr" presetSubtype="0" fill="hold" nodeType="withEffect">
                                  <p:stCondLst>
                                    <p:cond delay="0"/>
                                  </p:stCondLst>
                                  <p:childTnLst>
                                    <p:set>
                                      <p:cBhvr>
                                        <p:cTn id="30" dur="1" fill="hold">
                                          <p:stCondLst>
                                            <p:cond delay="0"/>
                                          </p:stCondLst>
                                        </p:cTn>
                                        <p:tgtEl>
                                          <p:spTgt spid="281"/>
                                        </p:tgtEl>
                                        <p:attrNameLst>
                                          <p:attrName>style.visibility</p:attrName>
                                        </p:attrNameLst>
                                      </p:cBhvr>
                                      <p:to>
                                        <p:strVal val="visible"/>
                                      </p:to>
                                    </p:set>
                                    <p:animEffect transition="in" filter="fade">
                                      <p:cBhvr>
                                        <p:cTn id="31" dur="1000"/>
                                        <p:tgtEl>
                                          <p:spTgt spid="281"/>
                                        </p:tgtEl>
                                      </p:cBhvr>
                                    </p:animEffect>
                                  </p:childTnLst>
                                </p:cTn>
                              </p:par>
                              <p:par>
                                <p:cTn id="32" presetID="10" presetClass="exit" presetSubtype="0" fill="hold" nodeType="withEffect">
                                  <p:stCondLst>
                                    <p:cond delay="0"/>
                                  </p:stCondLst>
                                  <p:childTnLst>
                                    <p:animEffect transition="out" filter="fade">
                                      <p:cBhvr>
                                        <p:cTn id="33" dur="1000"/>
                                        <p:tgtEl>
                                          <p:spTgt spid="274"/>
                                        </p:tgtEl>
                                      </p:cBhvr>
                                    </p:animEffect>
                                    <p:set>
                                      <p:cBhvr>
                                        <p:cTn id="34" dur="1" fill="hold">
                                          <p:stCondLst>
                                            <p:cond delay="1000"/>
                                          </p:stCondLst>
                                        </p:cTn>
                                        <p:tgtEl>
                                          <p:spTgt spid="27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9"/>
                                        </p:tgtEl>
                                        <p:attrNameLst>
                                          <p:attrName>style.visibility</p:attrName>
                                        </p:attrNameLst>
                                      </p:cBhvr>
                                      <p:to>
                                        <p:strVal val="visible"/>
                                      </p:to>
                                    </p:set>
                                    <p:animEffect transition="in" filter="fade">
                                      <p:cBhvr>
                                        <p:cTn id="39" dur="1000"/>
                                        <p:tgtEl>
                                          <p:spTgt spid="279"/>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82"/>
                                        </p:tgtEl>
                                        <p:attrNameLst>
                                          <p:attrName>style.visibility</p:attrName>
                                        </p:attrNameLst>
                                      </p:cBhvr>
                                      <p:to>
                                        <p:strVal val="visible"/>
                                      </p:to>
                                    </p:set>
                                    <p:animEffect transition="in" filter="fade">
                                      <p:cBhvr>
                                        <p:cTn id="43" dur="1100"/>
                                        <p:tgtEl>
                                          <p:spTgt spid="282"/>
                                        </p:tgtEl>
                                      </p:cBhvr>
                                    </p:animEffect>
                                  </p:childTnLst>
                                </p:cTn>
                              </p:par>
                            </p:childTnLst>
                          </p:cTn>
                        </p:par>
                        <p:par>
                          <p:cTn id="44" fill="hold">
                            <p:stCondLst>
                              <p:cond delay="2100"/>
                            </p:stCondLst>
                            <p:childTnLst>
                              <p:par>
                                <p:cTn id="45" presetID="10" presetClass="entr" presetSubtype="0" fill="hold" nodeType="afterEffect">
                                  <p:stCondLst>
                                    <p:cond delay="0"/>
                                  </p:stCondLst>
                                  <p:childTnLst>
                                    <p:set>
                                      <p:cBhvr>
                                        <p:cTn id="46" dur="1" fill="hold">
                                          <p:stCondLst>
                                            <p:cond delay="0"/>
                                          </p:stCondLst>
                                        </p:cTn>
                                        <p:tgtEl>
                                          <p:spTgt spid="283"/>
                                        </p:tgtEl>
                                        <p:attrNameLst>
                                          <p:attrName>style.visibility</p:attrName>
                                        </p:attrNameLst>
                                      </p:cBhvr>
                                      <p:to>
                                        <p:strVal val="visible"/>
                                      </p:to>
                                    </p:set>
                                    <p:animEffect transition="in" filter="fade">
                                      <p:cBhvr>
                                        <p:cTn id="47" dur="1200"/>
                                        <p:tgtEl>
                                          <p:spTgt spid="283"/>
                                        </p:tgtEl>
                                      </p:cBhvr>
                                    </p:animEffect>
                                  </p:childTnLst>
                                </p:cTn>
                              </p:par>
                            </p:childTnLst>
                          </p:cTn>
                        </p:par>
                        <p:par>
                          <p:cTn id="48" fill="hold">
                            <p:stCondLst>
                              <p:cond delay="3300"/>
                            </p:stCondLst>
                            <p:childTnLst>
                              <p:par>
                                <p:cTn id="49" presetID="10" presetClass="entr" presetSubtype="0" fill="hold" nodeType="afterEffect">
                                  <p:stCondLst>
                                    <p:cond delay="0"/>
                                  </p:stCondLst>
                                  <p:childTnLst>
                                    <p:set>
                                      <p:cBhvr>
                                        <p:cTn id="50" dur="1" fill="hold">
                                          <p:stCondLst>
                                            <p:cond delay="0"/>
                                          </p:stCondLst>
                                        </p:cTn>
                                        <p:tgtEl>
                                          <p:spTgt spid="280"/>
                                        </p:tgtEl>
                                        <p:attrNameLst>
                                          <p:attrName>style.visibility</p:attrName>
                                        </p:attrNameLst>
                                      </p:cBhvr>
                                      <p:to>
                                        <p:strVal val="visible"/>
                                      </p:to>
                                    </p:set>
                                    <p:animEffect transition="in" filter="fade">
                                      <p:cBhvr>
                                        <p:cTn id="51" dur="1000"/>
                                        <p:tgtEl>
                                          <p:spTgt spid="28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84"/>
                                        </p:tgtEl>
                                        <p:attrNameLst>
                                          <p:attrName>style.visibility</p:attrName>
                                        </p:attrNameLst>
                                      </p:cBhvr>
                                      <p:to>
                                        <p:strVal val="visible"/>
                                      </p:to>
                                    </p:set>
                                    <p:animEffect transition="in" filter="fade">
                                      <p:cBhvr>
                                        <p:cTn id="56" dur="1000"/>
                                        <p:tgtEl>
                                          <p:spTgt spid="28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1200"/>
                                        <p:tgtEl>
                                          <p:spTgt spid="283"/>
                                        </p:tgtEl>
                                      </p:cBhvr>
                                    </p:animEffect>
                                    <p:set>
                                      <p:cBhvr>
                                        <p:cTn id="61" dur="1" fill="hold">
                                          <p:stCondLst>
                                            <p:cond delay="1200"/>
                                          </p:stCondLst>
                                        </p:cTn>
                                        <p:tgtEl>
                                          <p:spTgt spid="283"/>
                                        </p:tgtEl>
                                        <p:attrNameLst>
                                          <p:attrName>style.visibility</p:attrName>
                                        </p:attrNameLst>
                                      </p:cBhvr>
                                      <p:to>
                                        <p:strVal val="hidden"/>
                                      </p:to>
                                    </p:set>
                                  </p:childTnLst>
                                </p:cTn>
                              </p:par>
                            </p:childTnLst>
                          </p:cTn>
                        </p:par>
                        <p:par>
                          <p:cTn id="62" fill="hold">
                            <p:stCondLst>
                              <p:cond delay="1200"/>
                            </p:stCondLst>
                            <p:childTnLst>
                              <p:par>
                                <p:cTn id="63" presetID="10" presetClass="entr" presetSubtype="0" fill="hold" nodeType="afterEffect">
                                  <p:stCondLst>
                                    <p:cond delay="0"/>
                                  </p:stCondLst>
                                  <p:childTnLst>
                                    <p:set>
                                      <p:cBhvr>
                                        <p:cTn id="64" dur="1" fill="hold">
                                          <p:stCondLst>
                                            <p:cond delay="0"/>
                                          </p:stCondLst>
                                        </p:cTn>
                                        <p:tgtEl>
                                          <p:spTgt spid="286"/>
                                        </p:tgtEl>
                                        <p:attrNameLst>
                                          <p:attrName>style.visibility</p:attrName>
                                        </p:attrNameLst>
                                      </p:cBhvr>
                                      <p:to>
                                        <p:strVal val="visible"/>
                                      </p:to>
                                    </p:set>
                                    <p:animEffect transition="in" filter="fade">
                                      <p:cBhvr>
                                        <p:cTn id="65" dur="1100"/>
                                        <p:tgtEl>
                                          <p:spTgt spid="286"/>
                                        </p:tgtEl>
                                      </p:cBhvr>
                                    </p:animEffect>
                                  </p:childTnLst>
                                </p:cTn>
                              </p:par>
                            </p:childTnLst>
                          </p:cTn>
                        </p:par>
                        <p:par>
                          <p:cTn id="66" fill="hold">
                            <p:stCondLst>
                              <p:cond delay="2300"/>
                            </p:stCondLst>
                            <p:childTnLst>
                              <p:par>
                                <p:cTn id="67" presetID="10" presetClass="entr" presetSubtype="0" fill="hold" nodeType="afterEffect">
                                  <p:stCondLst>
                                    <p:cond delay="0"/>
                                  </p:stCondLst>
                                  <p:childTnLst>
                                    <p:set>
                                      <p:cBhvr>
                                        <p:cTn id="68" dur="1" fill="hold">
                                          <p:stCondLst>
                                            <p:cond delay="0"/>
                                          </p:stCondLst>
                                        </p:cTn>
                                        <p:tgtEl>
                                          <p:spTgt spid="285"/>
                                        </p:tgtEl>
                                        <p:attrNameLst>
                                          <p:attrName>style.visibility</p:attrName>
                                        </p:attrNameLst>
                                      </p:cBhvr>
                                      <p:to>
                                        <p:strVal val="visible"/>
                                      </p:to>
                                    </p:set>
                                    <p:animEffect transition="in" filter="fade">
                                      <p:cBhvr>
                                        <p:cTn id="69" dur="12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8"/>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2.1 Tipuri de date</a:t>
            </a:r>
            <a:endParaRPr sz="1100"/>
          </a:p>
        </p:txBody>
      </p:sp>
      <p:sp>
        <p:nvSpPr>
          <p:cNvPr id="293" name="Google Shape;293;p28"/>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Afisarea obiectelor - functia print()</a:t>
            </a:r>
            <a:endParaRPr sz="1800">
              <a:solidFill>
                <a:srgbClr val="4A4A4A"/>
              </a:solidFill>
              <a:latin typeface="Lato"/>
              <a:ea typeface="Lato"/>
              <a:cs typeface="Lato"/>
              <a:sym typeface="Lato"/>
            </a:endParaRPr>
          </a:p>
        </p:txBody>
      </p:sp>
      <p:sp>
        <p:nvSpPr>
          <p:cNvPr id="294" name="Google Shape;294;p28"/>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295" name="Google Shape;295;p28"/>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296" name="Google Shape;296;p28"/>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297" name="Google Shape;297;p28"/>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298" name="Google Shape;298;p28"/>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299" name="Google Shape;299;p28"/>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300" name="Google Shape;300;p28"/>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301" name="Google Shape;301;p28"/>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302" name="Google Shape;302;p28"/>
          <p:cNvSpPr/>
          <p:nvPr/>
        </p:nvSpPr>
        <p:spPr>
          <a:xfrm>
            <a:off x="429650" y="1103800"/>
            <a:ext cx="3920700" cy="31077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2400">
                <a:solidFill>
                  <a:srgbClr val="00C9FF"/>
                </a:solidFill>
                <a:latin typeface="Lato"/>
                <a:ea typeface="Lato"/>
                <a:cs typeface="Lato"/>
                <a:sym typeface="Lato"/>
              </a:rPr>
              <a:t>O functie</a:t>
            </a:r>
            <a:r>
              <a:rPr lang="en" sz="2400" b="0" i="0" u="none" strike="noStrike" cap="none">
                <a:solidFill>
                  <a:srgbClr val="00C9FF"/>
                </a:solidFill>
                <a:latin typeface="Lato"/>
                <a:ea typeface="Lato"/>
                <a:cs typeface="Lato"/>
                <a:sym typeface="Lato"/>
              </a:rPr>
              <a:t> </a:t>
            </a:r>
            <a:r>
              <a:rPr lang="en" sz="1600">
                <a:solidFill>
                  <a:srgbClr val="FFFFFF"/>
                </a:solidFill>
                <a:latin typeface="Lato"/>
                <a:ea typeface="Lato"/>
                <a:cs typeface="Lato"/>
                <a:sym typeface="Lato"/>
              </a:rPr>
              <a:t>este o parte separata a codului care </a:t>
            </a:r>
            <a:r>
              <a:rPr lang="en" sz="1600" b="0" i="0" u="none" strike="noStrike" cap="none">
                <a:solidFill>
                  <a:srgbClr val="FFFFFF"/>
                </a:solidFill>
                <a:latin typeface="Lato"/>
                <a:ea typeface="Lato"/>
                <a:cs typeface="Lato"/>
                <a:sym typeface="Lato"/>
              </a:rPr>
              <a:t> </a:t>
            </a:r>
            <a:r>
              <a:rPr lang="en" sz="2400">
                <a:solidFill>
                  <a:srgbClr val="00C9FF"/>
                </a:solidFill>
                <a:latin typeface="Lato"/>
                <a:ea typeface="Lato"/>
                <a:cs typeface="Lato"/>
                <a:sym typeface="Lato"/>
              </a:rPr>
              <a:t>provoaca un anumit efect </a:t>
            </a:r>
            <a:r>
              <a:rPr lang="en" sz="1600">
                <a:solidFill>
                  <a:schemeClr val="lt1"/>
                </a:solidFill>
                <a:latin typeface="Lato"/>
                <a:ea typeface="Lato"/>
                <a:cs typeface="Lato"/>
                <a:sym typeface="Lato"/>
              </a:rPr>
              <a:t>si are argumentele specificate intre paranteze</a:t>
            </a:r>
            <a:r>
              <a:rPr lang="en" sz="1800" b="0" i="0" u="none" strike="noStrike" cap="none">
                <a:solidFill>
                  <a:srgbClr val="FFFFFF"/>
                </a:solidFill>
                <a:latin typeface="Lato"/>
                <a:ea typeface="Lato"/>
                <a:cs typeface="Lato"/>
                <a:sym typeface="Lato"/>
              </a:rPr>
              <a:t>. </a:t>
            </a:r>
            <a:endParaRPr/>
          </a:p>
        </p:txBody>
      </p:sp>
      <p:sp>
        <p:nvSpPr>
          <p:cNvPr id="303" name="Google Shape;303;p28"/>
          <p:cNvSpPr/>
          <p:nvPr/>
        </p:nvSpPr>
        <p:spPr>
          <a:xfrm>
            <a:off x="4595670" y="1103800"/>
            <a:ext cx="4166100" cy="3107700"/>
          </a:xfrm>
          <a:prstGeom prst="rect">
            <a:avLst/>
          </a:prstGeom>
          <a:solidFill>
            <a:srgbClr val="EFF0F7"/>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800">
                <a:solidFill>
                  <a:srgbClr val="124191"/>
                </a:solidFill>
                <a:latin typeface="Lato"/>
                <a:ea typeface="Lato"/>
                <a:cs typeface="Lato"/>
                <a:sym typeface="Lato"/>
              </a:rPr>
              <a:t>Functia print()</a:t>
            </a:r>
            <a:r>
              <a:rPr lang="en" sz="2400" b="0" i="0" u="none" strike="noStrike" cap="none">
                <a:solidFill>
                  <a:srgbClr val="124191"/>
                </a:solidFill>
                <a:latin typeface="Lato"/>
                <a:ea typeface="Lato"/>
                <a:cs typeface="Lato"/>
                <a:sym typeface="Lato"/>
              </a:rPr>
              <a:t> </a:t>
            </a:r>
            <a:r>
              <a:rPr lang="en" sz="1600">
                <a:solidFill>
                  <a:srgbClr val="124191"/>
                </a:solidFill>
                <a:latin typeface="Lato"/>
                <a:ea typeface="Lato"/>
                <a:cs typeface="Lato"/>
                <a:sym typeface="Lato"/>
              </a:rPr>
              <a:t>ia ca argument(e) orice tip de obiect si il afiseaza pe dispozitivul de iesire (consola).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2.1 Tipuri de date</a:t>
            </a:r>
            <a:endParaRPr sz="1100"/>
          </a:p>
        </p:txBody>
      </p:sp>
      <p:sp>
        <p:nvSpPr>
          <p:cNvPr id="310" name="Google Shape;310;p29"/>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Functia input()</a:t>
            </a:r>
            <a:endParaRPr sz="1800">
              <a:solidFill>
                <a:srgbClr val="4A4A4A"/>
              </a:solidFill>
              <a:latin typeface="Lato"/>
              <a:ea typeface="Lato"/>
              <a:cs typeface="Lato"/>
              <a:sym typeface="Lato"/>
            </a:endParaRPr>
          </a:p>
        </p:txBody>
      </p:sp>
      <p:sp>
        <p:nvSpPr>
          <p:cNvPr id="311" name="Google Shape;311;p29"/>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12" name="Google Shape;312;p29"/>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13" name="Google Shape;313;p29"/>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14" name="Google Shape;314;p29"/>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15" name="Google Shape;315;p29"/>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316" name="Google Shape;316;p29"/>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317" name="Google Shape;317;p29"/>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318" name="Google Shape;318;p29"/>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319" name="Google Shape;319;p29"/>
          <p:cNvSpPr/>
          <p:nvPr/>
        </p:nvSpPr>
        <p:spPr>
          <a:xfrm>
            <a:off x="429650" y="1103800"/>
            <a:ext cx="3920700" cy="31077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2400">
                <a:solidFill>
                  <a:srgbClr val="00C9FF"/>
                </a:solidFill>
                <a:latin typeface="Lato"/>
                <a:ea typeface="Lato"/>
                <a:cs typeface="Lato"/>
                <a:sym typeface="Lato"/>
              </a:rPr>
              <a:t>Functia input()</a:t>
            </a:r>
            <a:r>
              <a:rPr lang="en" sz="2400" b="0" i="0" u="none" strike="noStrike" cap="none">
                <a:solidFill>
                  <a:srgbClr val="00C9FF"/>
                </a:solidFill>
                <a:latin typeface="Lato"/>
                <a:ea typeface="Lato"/>
                <a:cs typeface="Lato"/>
                <a:sym typeface="Lato"/>
              </a:rPr>
              <a:t> </a:t>
            </a:r>
            <a:r>
              <a:rPr lang="en" sz="1600">
                <a:solidFill>
                  <a:srgbClr val="FFFFFF"/>
                </a:solidFill>
                <a:latin typeface="Lato"/>
                <a:ea typeface="Lato"/>
                <a:cs typeface="Lato"/>
                <a:sym typeface="Lato"/>
              </a:rPr>
              <a:t>este capabila sa </a:t>
            </a:r>
            <a:r>
              <a:rPr lang="en" sz="2400">
                <a:solidFill>
                  <a:srgbClr val="00C9FF"/>
                </a:solidFill>
                <a:latin typeface="Lato"/>
                <a:ea typeface="Lato"/>
                <a:cs typeface="Lato"/>
                <a:sym typeface="Lato"/>
              </a:rPr>
              <a:t>citeasca </a:t>
            </a:r>
            <a:r>
              <a:rPr lang="en" sz="1600">
                <a:solidFill>
                  <a:srgbClr val="FFFFFF"/>
                </a:solidFill>
                <a:latin typeface="Lato"/>
                <a:ea typeface="Lato"/>
                <a:cs typeface="Lato"/>
                <a:sym typeface="Lato"/>
              </a:rPr>
              <a:t>datele introduse de catre utilizator si sa </a:t>
            </a:r>
            <a:r>
              <a:rPr lang="en" sz="2400">
                <a:solidFill>
                  <a:srgbClr val="00C9FF"/>
                </a:solidFill>
                <a:latin typeface="Lato"/>
                <a:ea typeface="Lato"/>
                <a:cs typeface="Lato"/>
                <a:sym typeface="Lato"/>
              </a:rPr>
              <a:t>returneze </a:t>
            </a:r>
            <a:r>
              <a:rPr lang="en" sz="1600">
                <a:solidFill>
                  <a:schemeClr val="lt1"/>
                </a:solidFill>
                <a:latin typeface="Lato"/>
                <a:ea typeface="Lato"/>
                <a:cs typeface="Lato"/>
                <a:sym typeface="Lato"/>
              </a:rPr>
              <a:t>aceleasi date programului care ruleaza</a:t>
            </a:r>
            <a:r>
              <a:rPr lang="en" sz="1800" b="0" i="0" u="none" strike="noStrike" cap="none">
                <a:solidFill>
                  <a:srgbClr val="FFFFFF"/>
                </a:solidFill>
                <a:latin typeface="Lato"/>
                <a:ea typeface="Lato"/>
                <a:cs typeface="Lato"/>
                <a:sym typeface="Lato"/>
              </a:rPr>
              <a:t>. </a:t>
            </a:r>
            <a:endParaRPr/>
          </a:p>
        </p:txBody>
      </p:sp>
      <p:sp>
        <p:nvSpPr>
          <p:cNvPr id="320" name="Google Shape;320;p29"/>
          <p:cNvSpPr/>
          <p:nvPr/>
        </p:nvSpPr>
        <p:spPr>
          <a:xfrm>
            <a:off x="4595670" y="1103800"/>
            <a:ext cx="4166100" cy="3107700"/>
          </a:xfrm>
          <a:prstGeom prst="rect">
            <a:avLst/>
          </a:prstGeom>
          <a:solidFill>
            <a:srgbClr val="EFF0F7"/>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800">
                <a:solidFill>
                  <a:srgbClr val="124191"/>
                </a:solidFill>
                <a:latin typeface="Courier New"/>
                <a:ea typeface="Courier New"/>
                <a:cs typeface="Courier New"/>
                <a:sym typeface="Courier New"/>
              </a:rPr>
              <a:t>Exemplu:</a:t>
            </a:r>
            <a:endParaRPr sz="1800">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a:solidFill>
                  <a:srgbClr val="124191"/>
                </a:solidFill>
                <a:latin typeface="Courier New"/>
                <a:ea typeface="Courier New"/>
                <a:cs typeface="Courier New"/>
                <a:sym typeface="Courier New"/>
              </a:rPr>
              <a:t>&gt;&gt;&gt; raspuns = input(“Cum te numesti?”)</a:t>
            </a:r>
            <a:endParaRPr>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a:solidFill>
                  <a:srgbClr val="124191"/>
                </a:solidFill>
                <a:latin typeface="Courier New"/>
                <a:ea typeface="Courier New"/>
                <a:cs typeface="Courier New"/>
                <a:sym typeface="Courier New"/>
              </a:rPr>
              <a:t>Cum te numesti? </a:t>
            </a:r>
            <a:r>
              <a:rPr lang="en" i="1">
                <a:solidFill>
                  <a:srgbClr val="124191"/>
                </a:solidFill>
                <a:latin typeface="Courier New"/>
                <a:ea typeface="Courier New"/>
                <a:cs typeface="Courier New"/>
                <a:sym typeface="Courier New"/>
              </a:rPr>
              <a:t>Alina</a:t>
            </a:r>
            <a:endParaRPr i="1">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a:solidFill>
                  <a:srgbClr val="124191"/>
                </a:solidFill>
                <a:latin typeface="Courier New"/>
                <a:ea typeface="Courier New"/>
                <a:cs typeface="Courier New"/>
                <a:sym typeface="Courier New"/>
              </a:rPr>
              <a:t>&gt;&gt;&gt; print(raspuns)</a:t>
            </a:r>
            <a:endParaRPr>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a:solidFill>
                  <a:srgbClr val="124191"/>
                </a:solidFill>
                <a:latin typeface="Courier New"/>
                <a:ea typeface="Courier New"/>
                <a:cs typeface="Courier New"/>
                <a:sym typeface="Courier New"/>
              </a:rPr>
              <a:t>Alina</a:t>
            </a:r>
            <a:endParaRPr>
              <a:solidFill>
                <a:srgbClr val="124191"/>
              </a:solidFill>
              <a:latin typeface="Courier New"/>
              <a:ea typeface="Courier New"/>
              <a:cs typeface="Courier New"/>
              <a:sym typeface="Courier New"/>
            </a:endParaRPr>
          </a:p>
          <a:p>
            <a:pPr marL="457178" marR="0" lvl="1" indent="0" algn="l" rtl="0">
              <a:spcBef>
                <a:spcPts val="0"/>
              </a:spcBef>
              <a:spcAft>
                <a:spcPts val="0"/>
              </a:spcAft>
              <a:buNone/>
            </a:pPr>
            <a:endParaRPr>
              <a:solidFill>
                <a:srgbClr val="12419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p:nvPr/>
        </p:nvSpPr>
        <p:spPr>
          <a:xfrm>
            <a:off x="340653" y="3191807"/>
            <a:ext cx="84627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100">
                <a:solidFill>
                  <a:srgbClr val="124191"/>
                </a:solidFill>
                <a:latin typeface="Lato"/>
                <a:ea typeface="Lato"/>
                <a:cs typeface="Lato"/>
                <a:sym typeface="Lato"/>
              </a:rPr>
              <a:t>2.2:	Tipuri de date numerice</a:t>
            </a:r>
            <a:endParaRPr sz="700"/>
          </a:p>
        </p:txBody>
      </p:sp>
      <p:sp>
        <p:nvSpPr>
          <p:cNvPr id="327" name="Google Shape;327;p30"/>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28" name="Google Shape;328;p30"/>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29" name="Google Shape;329;p30"/>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30" name="Google Shape;330;p30"/>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31" name="Google Shape;331;p30"/>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pentru fiecare subcapitol.</a:t>
            </a:r>
            <a:endParaRPr sz="1100"/>
          </a:p>
        </p:txBody>
      </p:sp>
      <p:sp>
        <p:nvSpPr>
          <p:cNvPr id="332" name="Google Shape;332;p30"/>
          <p:cNvSpPr txBox="1"/>
          <p:nvPr/>
        </p:nvSpPr>
        <p:spPr>
          <a:xfrm>
            <a:off x="340653" y="4077669"/>
            <a:ext cx="8462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Instructor materials</a:t>
            </a:r>
            <a:endParaRPr sz="1100"/>
          </a:p>
        </p:txBody>
      </p:sp>
      <p:pic>
        <p:nvPicPr>
          <p:cNvPr id="333" name="Google Shape;333;p30"/>
          <p:cNvPicPr preferRelativeResize="0"/>
          <p:nvPr/>
        </p:nvPicPr>
        <p:blipFill rotWithShape="1">
          <a:blip r:embed="rId3">
            <a:alphaModFix/>
          </a:blip>
          <a:srcRect/>
          <a:stretch/>
        </p:blipFill>
        <p:spPr>
          <a:xfrm>
            <a:off x="-1" y="0"/>
            <a:ext cx="9144002" cy="2751269"/>
          </a:xfrm>
          <a:prstGeom prst="rect">
            <a:avLst/>
          </a:prstGeom>
          <a:noFill/>
          <a:ln>
            <a:noFill/>
          </a:ln>
        </p:spPr>
      </p:pic>
      <p:pic>
        <p:nvPicPr>
          <p:cNvPr id="334" name="Google Shape;334;p30"/>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335" name="Google Shape;335;p30"/>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336" name="Google Shape;336;p30"/>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1"/>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Tipuri de date numerice</a:t>
            </a:r>
            <a:endParaRPr sz="1100"/>
          </a:p>
        </p:txBody>
      </p:sp>
      <p:sp>
        <p:nvSpPr>
          <p:cNvPr id="343" name="Google Shape;343;p31"/>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Numere intregi si numerele cu virgula mobila </a:t>
            </a:r>
            <a:endParaRPr sz="1800">
              <a:solidFill>
                <a:srgbClr val="4A4A4A"/>
              </a:solidFill>
              <a:latin typeface="Lato"/>
              <a:ea typeface="Lato"/>
              <a:cs typeface="Lato"/>
              <a:sym typeface="Lato"/>
            </a:endParaRPr>
          </a:p>
        </p:txBody>
      </p:sp>
      <p:sp>
        <p:nvSpPr>
          <p:cNvPr id="344" name="Google Shape;344;p31"/>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45" name="Google Shape;345;p31"/>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46" name="Google Shape;346;p31"/>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47" name="Google Shape;347;p31"/>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48" name="Google Shape;348;p31"/>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349" name="Google Shape;349;p31"/>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350" name="Google Shape;350;p31"/>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351" name="Google Shape;351;p31"/>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graphicFrame>
        <p:nvGraphicFramePr>
          <p:cNvPr id="352" name="Google Shape;352;p31"/>
          <p:cNvGraphicFramePr/>
          <p:nvPr/>
        </p:nvGraphicFramePr>
        <p:xfrm>
          <a:off x="468814" y="969443"/>
          <a:ext cx="3975450" cy="1265300"/>
        </p:xfrm>
        <a:graphic>
          <a:graphicData uri="http://schemas.openxmlformats.org/drawingml/2006/table">
            <a:tbl>
              <a:tblPr firstRow="1" bandRow="1">
                <a:noFill/>
                <a:tableStyleId>{40B4FADE-31C0-4D58-9A19-109C3E86C5F3}</a:tableStyleId>
              </a:tblPr>
              <a:tblGrid>
                <a:gridCol w="1987725">
                  <a:extLst>
                    <a:ext uri="{9D8B030D-6E8A-4147-A177-3AD203B41FA5}">
                      <a16:colId xmlns:a16="http://schemas.microsoft.com/office/drawing/2014/main" val="20000"/>
                    </a:ext>
                  </a:extLst>
                </a:gridCol>
                <a:gridCol w="1987725">
                  <a:extLst>
                    <a:ext uri="{9D8B030D-6E8A-4147-A177-3AD203B41FA5}">
                      <a16:colId xmlns:a16="http://schemas.microsoft.com/office/drawing/2014/main" val="20001"/>
                    </a:ext>
                  </a:extLst>
                </a:gridCol>
              </a:tblGrid>
              <a:tr h="523600">
                <a:tc gridSpan="2">
                  <a:txBody>
                    <a:bodyPr/>
                    <a:lstStyle/>
                    <a:p>
                      <a:pPr marL="0" lvl="0" indent="0" algn="ctr" rtl="0">
                        <a:spcBef>
                          <a:spcPts val="0"/>
                        </a:spcBef>
                        <a:spcAft>
                          <a:spcPts val="0"/>
                        </a:spcAft>
                        <a:buNone/>
                      </a:pPr>
                      <a:r>
                        <a:rPr lang="en">
                          <a:latin typeface="Lato"/>
                          <a:ea typeface="Lato"/>
                          <a:cs typeface="Lato"/>
                          <a:sym typeface="Lato"/>
                        </a:rPr>
                        <a:t>Numere intregi</a:t>
                      </a:r>
                      <a:endParaRPr b="1">
                        <a:solidFill>
                          <a:srgbClr val="FFFFFF"/>
                        </a:solidFill>
                        <a:latin typeface="Calibri"/>
                        <a:ea typeface="Calibri"/>
                        <a:cs typeface="Calibri"/>
                        <a:sym typeface="Calibri"/>
                      </a:endParaRPr>
                    </a:p>
                  </a:txBody>
                  <a:tcPr marL="91450" marR="91450" marT="45725" marB="45725" anchor="ctr">
                    <a:solidFill>
                      <a:srgbClr val="124191"/>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Transformare in int</a:t>
                      </a:r>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Courier New"/>
                          <a:ea typeface="Courier New"/>
                          <a:cs typeface="Courier New"/>
                          <a:sym typeface="Courier New"/>
                        </a:rPr>
                        <a:t>int()</a:t>
                      </a:r>
                      <a:endParaRPr sz="1200">
                        <a:solidFill>
                          <a:srgbClr val="124191"/>
                        </a:solidFill>
                        <a:latin typeface="Courier New"/>
                        <a:ea typeface="Courier New"/>
                        <a:cs typeface="Courier New"/>
                        <a:sym typeface="Courier New"/>
                      </a:endParaRPr>
                    </a:p>
                  </a:txBody>
                  <a:tcPr marL="91450" marR="91450" marT="45725" marB="45725" anchor="ctr">
                    <a:solidFill>
                      <a:srgbClr val="EFF0F7"/>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Exemplu </a:t>
                      </a:r>
                      <a:endParaRPr/>
                    </a:p>
                  </a:txBody>
                  <a:tcPr marL="91450" marR="91450" marT="45725" marB="45725" anchor="ctr">
                    <a:solidFill>
                      <a:srgbClr val="DDE0E3"/>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Courier New"/>
                          <a:ea typeface="Courier New"/>
                          <a:cs typeface="Courier New"/>
                          <a:sym typeface="Courier New"/>
                        </a:rPr>
                        <a:t>a = 5</a:t>
                      </a:r>
                      <a:endParaRPr sz="1200">
                        <a:solidFill>
                          <a:srgbClr val="124191"/>
                        </a:solidFill>
                        <a:latin typeface="Courier New"/>
                        <a:ea typeface="Courier New"/>
                        <a:cs typeface="Courier New"/>
                        <a:sym typeface="Courier New"/>
                      </a:endParaRPr>
                    </a:p>
                  </a:txBody>
                  <a:tcPr marL="91450" marR="91450" marT="45725" marB="45725" anchor="ctr">
                    <a:solidFill>
                      <a:srgbClr val="DDE0E3"/>
                    </a:solidFill>
                  </a:tcPr>
                </a:tc>
                <a:extLst>
                  <a:ext uri="{0D108BD9-81ED-4DB2-BD59-A6C34878D82A}">
                    <a16:rowId xmlns:a16="http://schemas.microsoft.com/office/drawing/2014/main" val="10002"/>
                  </a:ext>
                </a:extLst>
              </a:tr>
            </a:tbl>
          </a:graphicData>
        </a:graphic>
      </p:graphicFrame>
      <p:sp>
        <p:nvSpPr>
          <p:cNvPr id="353" name="Google Shape;353;p31"/>
          <p:cNvSpPr/>
          <p:nvPr/>
        </p:nvSpPr>
        <p:spPr>
          <a:xfrm>
            <a:off x="468825" y="2234750"/>
            <a:ext cx="3975600" cy="19494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600">
                <a:solidFill>
                  <a:srgbClr val="FFFFFF"/>
                </a:solidFill>
                <a:latin typeface="Lato"/>
                <a:ea typeface="Lato"/>
                <a:cs typeface="Lato"/>
                <a:sym typeface="Lato"/>
              </a:rPr>
              <a:t>Numerele intregi fac parte din clasa &lt;’int’&gt;, pe cand cele cu virgula mobila fac parte din clasa &lt;’float’&gt;.</a:t>
            </a:r>
            <a:endParaRPr/>
          </a:p>
        </p:txBody>
      </p:sp>
      <p:sp>
        <p:nvSpPr>
          <p:cNvPr id="354" name="Google Shape;354;p31"/>
          <p:cNvSpPr/>
          <p:nvPr/>
        </p:nvSpPr>
        <p:spPr>
          <a:xfrm>
            <a:off x="4614500" y="2234775"/>
            <a:ext cx="3975600" cy="1949400"/>
          </a:xfrm>
          <a:prstGeom prst="rect">
            <a:avLst/>
          </a:prstGeom>
          <a:solidFill>
            <a:srgbClr val="0095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Litera E (sau e) este folosit pentru a reprezenta numere exponentiale. De exemplu, a =  3E8, adica 3 x 10^8.</a:t>
            </a:r>
            <a:endParaRPr sz="1600"/>
          </a:p>
        </p:txBody>
      </p:sp>
      <p:graphicFrame>
        <p:nvGraphicFramePr>
          <p:cNvPr id="355" name="Google Shape;355;p31"/>
          <p:cNvGraphicFramePr/>
          <p:nvPr/>
        </p:nvGraphicFramePr>
        <p:xfrm>
          <a:off x="4614496" y="969443"/>
          <a:ext cx="3975450" cy="1265300"/>
        </p:xfrm>
        <a:graphic>
          <a:graphicData uri="http://schemas.openxmlformats.org/drawingml/2006/table">
            <a:tbl>
              <a:tblPr firstRow="1" bandRow="1">
                <a:noFill/>
                <a:tableStyleId>{40B4FADE-31C0-4D58-9A19-109C3E86C5F3}</a:tableStyleId>
              </a:tblPr>
              <a:tblGrid>
                <a:gridCol w="1987725">
                  <a:extLst>
                    <a:ext uri="{9D8B030D-6E8A-4147-A177-3AD203B41FA5}">
                      <a16:colId xmlns:a16="http://schemas.microsoft.com/office/drawing/2014/main" val="20000"/>
                    </a:ext>
                  </a:extLst>
                </a:gridCol>
                <a:gridCol w="1987725">
                  <a:extLst>
                    <a:ext uri="{9D8B030D-6E8A-4147-A177-3AD203B41FA5}">
                      <a16:colId xmlns:a16="http://schemas.microsoft.com/office/drawing/2014/main" val="20001"/>
                    </a:ext>
                  </a:extLst>
                </a:gridCol>
              </a:tblGrid>
              <a:tr h="523600">
                <a:tc gridSpan="2">
                  <a:txBody>
                    <a:bodyPr/>
                    <a:lstStyle/>
                    <a:p>
                      <a:pPr marL="0" lvl="0" indent="0" algn="ctr" rtl="0">
                        <a:spcBef>
                          <a:spcPts val="0"/>
                        </a:spcBef>
                        <a:spcAft>
                          <a:spcPts val="0"/>
                        </a:spcAft>
                        <a:buNone/>
                      </a:pPr>
                      <a:r>
                        <a:rPr lang="en">
                          <a:latin typeface="Lato"/>
                          <a:ea typeface="Lato"/>
                          <a:cs typeface="Lato"/>
                          <a:sym typeface="Lato"/>
                        </a:rPr>
                        <a:t>Numere cu virgula mobila</a:t>
                      </a:r>
                      <a:endParaRPr b="1">
                        <a:solidFill>
                          <a:srgbClr val="FFFFFF"/>
                        </a:solidFill>
                        <a:latin typeface="Calibri"/>
                        <a:ea typeface="Calibri"/>
                        <a:cs typeface="Calibri"/>
                        <a:sym typeface="Calibri"/>
                      </a:endParaRPr>
                    </a:p>
                  </a:txBody>
                  <a:tcPr marL="91450" marR="91450" marT="45725" marB="45725" anchor="ctr">
                    <a:solidFill>
                      <a:srgbClr val="009CFF"/>
                    </a:solidFill>
                  </a:tcPr>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Transformare in float</a:t>
                      </a:r>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Courier New"/>
                          <a:ea typeface="Courier New"/>
                          <a:cs typeface="Courier New"/>
                          <a:sym typeface="Courier New"/>
                        </a:rPr>
                        <a:t>float()</a:t>
                      </a:r>
                      <a:endParaRPr sz="1200">
                        <a:solidFill>
                          <a:srgbClr val="124191"/>
                        </a:solidFill>
                        <a:latin typeface="Courier New"/>
                        <a:ea typeface="Courier New"/>
                        <a:cs typeface="Courier New"/>
                        <a:sym typeface="Courier New"/>
                      </a:endParaRPr>
                    </a:p>
                  </a:txBody>
                  <a:tcPr marL="91450" marR="91450" marT="45725" marB="45725" anchor="ctr">
                    <a:solidFill>
                      <a:srgbClr val="EFF0F7"/>
                    </a:solidFill>
                  </a:tcPr>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Exemplu</a:t>
                      </a:r>
                      <a:endParaRPr/>
                    </a:p>
                  </a:txBody>
                  <a:tcPr marL="91450" marR="91450" marT="45725" marB="45725" anchor="ctr">
                    <a:solidFill>
                      <a:srgbClr val="DDE0E3"/>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Courier New"/>
                          <a:ea typeface="Courier New"/>
                          <a:cs typeface="Courier New"/>
                          <a:sym typeface="Courier New"/>
                        </a:rPr>
                        <a:t>b = 5.6</a:t>
                      </a:r>
                      <a:endParaRPr sz="1200">
                        <a:solidFill>
                          <a:srgbClr val="124191"/>
                        </a:solidFill>
                        <a:latin typeface="Courier New"/>
                        <a:ea typeface="Courier New"/>
                        <a:cs typeface="Courier New"/>
                        <a:sym typeface="Courier New"/>
                      </a:endParaRPr>
                    </a:p>
                  </a:txBody>
                  <a:tcPr marL="91450" marR="91450" marT="45725" marB="45725" anchor="ctr">
                    <a:solidFill>
                      <a:srgbClr val="DDE0E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2"/>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Tipuri de date numerice</a:t>
            </a:r>
            <a:endParaRPr sz="1100"/>
          </a:p>
        </p:txBody>
      </p:sp>
      <p:sp>
        <p:nvSpPr>
          <p:cNvPr id="362" name="Google Shape;362;p32"/>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Tipuri de valori boolene</a:t>
            </a:r>
            <a:endParaRPr sz="1800">
              <a:solidFill>
                <a:srgbClr val="4A4A4A"/>
              </a:solidFill>
              <a:latin typeface="Lato"/>
              <a:ea typeface="Lato"/>
              <a:cs typeface="Lato"/>
              <a:sym typeface="Lato"/>
            </a:endParaRPr>
          </a:p>
        </p:txBody>
      </p:sp>
      <p:sp>
        <p:nvSpPr>
          <p:cNvPr id="363" name="Google Shape;363;p32"/>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64" name="Google Shape;364;p32"/>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65" name="Google Shape;365;p32"/>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66" name="Google Shape;366;p32"/>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67" name="Google Shape;367;p32"/>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368" name="Google Shape;368;p32"/>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369" name="Google Shape;369;p32"/>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370" name="Google Shape;370;p32"/>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371" name="Google Shape;371;p32"/>
          <p:cNvSpPr/>
          <p:nvPr/>
        </p:nvSpPr>
        <p:spPr>
          <a:xfrm>
            <a:off x="448451" y="969450"/>
            <a:ext cx="3893700" cy="32049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800">
                <a:solidFill>
                  <a:srgbClr val="FFFFFF"/>
                </a:solidFill>
                <a:latin typeface="Lato"/>
                <a:ea typeface="Lato"/>
                <a:cs typeface="Lato"/>
                <a:sym typeface="Lato"/>
              </a:rPr>
              <a:t>Tipurile de date de tip bool reprezinta o </a:t>
            </a:r>
            <a:r>
              <a:rPr lang="en" sz="2400">
                <a:solidFill>
                  <a:srgbClr val="00C9FF"/>
                </a:solidFill>
                <a:latin typeface="Lato"/>
                <a:ea typeface="Lato"/>
                <a:cs typeface="Lato"/>
                <a:sym typeface="Lato"/>
              </a:rPr>
              <a:t>subclasa de Integer</a:t>
            </a:r>
            <a:r>
              <a:rPr lang="en" sz="1800">
                <a:solidFill>
                  <a:srgbClr val="FFFFFF"/>
                </a:solidFill>
                <a:latin typeface="Lato"/>
                <a:ea typeface="Lato"/>
                <a:cs typeface="Lato"/>
                <a:sym typeface="Lato"/>
              </a:rPr>
              <a:t> si au doua valori: </a:t>
            </a:r>
            <a:r>
              <a:rPr lang="en" sz="2400">
                <a:solidFill>
                  <a:srgbClr val="00C9FF"/>
                </a:solidFill>
                <a:latin typeface="Lato"/>
                <a:ea typeface="Lato"/>
                <a:cs typeface="Lato"/>
                <a:sym typeface="Lato"/>
              </a:rPr>
              <a:t>True sau False (1 si 0)</a:t>
            </a:r>
            <a:r>
              <a:rPr lang="en" sz="1800" b="0" i="0" u="none" strike="noStrike" cap="none">
                <a:solidFill>
                  <a:srgbClr val="FFFFFF"/>
                </a:solidFill>
                <a:latin typeface="Lato"/>
                <a:ea typeface="Lato"/>
                <a:cs typeface="Lato"/>
                <a:sym typeface="Lato"/>
              </a:rPr>
              <a:t>. </a:t>
            </a:r>
            <a:endParaRPr/>
          </a:p>
        </p:txBody>
      </p:sp>
      <p:sp>
        <p:nvSpPr>
          <p:cNvPr id="372" name="Google Shape;372;p32"/>
          <p:cNvSpPr/>
          <p:nvPr/>
        </p:nvSpPr>
        <p:spPr>
          <a:xfrm>
            <a:off x="4586328" y="969450"/>
            <a:ext cx="4137900" cy="3204900"/>
          </a:xfrm>
          <a:prstGeom prst="rect">
            <a:avLst/>
          </a:prstGeom>
          <a:solidFill>
            <a:srgbClr val="EFF0F7"/>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500">
                <a:solidFill>
                  <a:srgbClr val="124191"/>
                </a:solidFill>
                <a:latin typeface="Courier New"/>
                <a:ea typeface="Courier New"/>
                <a:cs typeface="Courier New"/>
                <a:sym typeface="Courier New"/>
              </a:rPr>
              <a:t>&gt;&gt;&gt; a = False</a:t>
            </a:r>
            <a:endParaRPr sz="1500">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sz="1500">
                <a:solidFill>
                  <a:srgbClr val="124191"/>
                </a:solidFill>
                <a:latin typeface="Courier New"/>
                <a:ea typeface="Courier New"/>
                <a:cs typeface="Courier New"/>
                <a:sym typeface="Courier New"/>
              </a:rPr>
              <a:t>&gt;&gt;&gt; type(a)</a:t>
            </a:r>
            <a:endParaRPr sz="1500">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sz="1500">
                <a:solidFill>
                  <a:srgbClr val="124191"/>
                </a:solidFill>
                <a:latin typeface="Courier New"/>
                <a:ea typeface="Courier New"/>
                <a:cs typeface="Courier New"/>
                <a:sym typeface="Courier New"/>
              </a:rPr>
              <a:t>&lt;class ‘bool’&gt;</a:t>
            </a:r>
            <a:endParaRPr sz="1500">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sz="1500">
                <a:solidFill>
                  <a:srgbClr val="124191"/>
                </a:solidFill>
                <a:latin typeface="Courier New"/>
                <a:ea typeface="Courier New"/>
                <a:cs typeface="Courier New"/>
                <a:sym typeface="Courier New"/>
              </a:rPr>
              <a:t>&gt;&gt;&gt; int(a)</a:t>
            </a:r>
            <a:endParaRPr sz="1500">
              <a:solidFill>
                <a:srgbClr val="124191"/>
              </a:solidFill>
              <a:latin typeface="Courier New"/>
              <a:ea typeface="Courier New"/>
              <a:cs typeface="Courier New"/>
              <a:sym typeface="Courier New"/>
            </a:endParaRPr>
          </a:p>
          <a:p>
            <a:pPr marL="457178" marR="0" lvl="1" indent="0" algn="l" rtl="0">
              <a:spcBef>
                <a:spcPts val="0"/>
              </a:spcBef>
              <a:spcAft>
                <a:spcPts val="0"/>
              </a:spcAft>
              <a:buNone/>
            </a:pPr>
            <a:r>
              <a:rPr lang="en" sz="1500">
                <a:solidFill>
                  <a:srgbClr val="124191"/>
                </a:solidFill>
                <a:latin typeface="Courier New"/>
                <a:ea typeface="Courier New"/>
                <a:cs typeface="Courier New"/>
                <a:sym typeface="Courier New"/>
              </a:rPr>
              <a:t>0</a:t>
            </a:r>
            <a:endParaRPr sz="1500">
              <a:solidFill>
                <a:srgbClr val="124191"/>
              </a:solidFill>
              <a:latin typeface="Courier New"/>
              <a:ea typeface="Courier New"/>
              <a:cs typeface="Courier New"/>
              <a:sym typeface="Courier New"/>
            </a:endParaRPr>
          </a:p>
          <a:p>
            <a:pPr marL="457178" lvl="1" indent="0" algn="l" rtl="0">
              <a:spcBef>
                <a:spcPts val="0"/>
              </a:spcBef>
              <a:spcAft>
                <a:spcPts val="0"/>
              </a:spcAft>
              <a:buClr>
                <a:schemeClr val="dk1"/>
              </a:buClr>
              <a:buFont typeface="Arial"/>
              <a:buNone/>
            </a:pPr>
            <a:r>
              <a:rPr lang="en" sz="1500">
                <a:solidFill>
                  <a:srgbClr val="124191"/>
                </a:solidFill>
                <a:latin typeface="Courier New"/>
                <a:ea typeface="Courier New"/>
                <a:cs typeface="Courier New"/>
                <a:sym typeface="Courier New"/>
              </a:rPr>
              <a:t>&gt;&gt;&gt; b = True</a:t>
            </a:r>
            <a:endParaRPr sz="1500">
              <a:solidFill>
                <a:srgbClr val="124191"/>
              </a:solidFill>
              <a:latin typeface="Courier New"/>
              <a:ea typeface="Courier New"/>
              <a:cs typeface="Courier New"/>
              <a:sym typeface="Courier New"/>
            </a:endParaRPr>
          </a:p>
          <a:p>
            <a:pPr marL="457178" lvl="1" indent="0" algn="l" rtl="0">
              <a:spcBef>
                <a:spcPts val="0"/>
              </a:spcBef>
              <a:spcAft>
                <a:spcPts val="0"/>
              </a:spcAft>
              <a:buClr>
                <a:schemeClr val="dk1"/>
              </a:buClr>
              <a:buFont typeface="Arial"/>
              <a:buNone/>
            </a:pPr>
            <a:r>
              <a:rPr lang="en" sz="1500">
                <a:solidFill>
                  <a:srgbClr val="124191"/>
                </a:solidFill>
                <a:latin typeface="Courier New"/>
                <a:ea typeface="Courier New"/>
                <a:cs typeface="Courier New"/>
                <a:sym typeface="Courier New"/>
              </a:rPr>
              <a:t>&gt;&gt;&gt; type(b)</a:t>
            </a:r>
            <a:endParaRPr sz="1500">
              <a:solidFill>
                <a:srgbClr val="124191"/>
              </a:solidFill>
              <a:latin typeface="Courier New"/>
              <a:ea typeface="Courier New"/>
              <a:cs typeface="Courier New"/>
              <a:sym typeface="Courier New"/>
            </a:endParaRPr>
          </a:p>
          <a:p>
            <a:pPr marL="457178" lvl="1" indent="0" algn="l" rtl="0">
              <a:spcBef>
                <a:spcPts val="0"/>
              </a:spcBef>
              <a:spcAft>
                <a:spcPts val="0"/>
              </a:spcAft>
              <a:buClr>
                <a:schemeClr val="dk1"/>
              </a:buClr>
              <a:buFont typeface="Arial"/>
              <a:buNone/>
            </a:pPr>
            <a:r>
              <a:rPr lang="en" sz="1500">
                <a:solidFill>
                  <a:srgbClr val="124191"/>
                </a:solidFill>
                <a:latin typeface="Courier New"/>
                <a:ea typeface="Courier New"/>
                <a:cs typeface="Courier New"/>
                <a:sym typeface="Courier New"/>
              </a:rPr>
              <a:t>&lt;class ‘bool’&gt;</a:t>
            </a:r>
            <a:endParaRPr sz="1500">
              <a:solidFill>
                <a:srgbClr val="124191"/>
              </a:solidFill>
              <a:latin typeface="Courier New"/>
              <a:ea typeface="Courier New"/>
              <a:cs typeface="Courier New"/>
              <a:sym typeface="Courier New"/>
            </a:endParaRPr>
          </a:p>
          <a:p>
            <a:pPr marL="457178" lvl="1" indent="0" algn="l" rtl="0">
              <a:spcBef>
                <a:spcPts val="0"/>
              </a:spcBef>
              <a:spcAft>
                <a:spcPts val="0"/>
              </a:spcAft>
              <a:buClr>
                <a:schemeClr val="dk1"/>
              </a:buClr>
              <a:buFont typeface="Arial"/>
              <a:buNone/>
            </a:pPr>
            <a:r>
              <a:rPr lang="en" sz="1500">
                <a:solidFill>
                  <a:srgbClr val="124191"/>
                </a:solidFill>
                <a:latin typeface="Courier New"/>
                <a:ea typeface="Courier New"/>
                <a:cs typeface="Courier New"/>
                <a:sym typeface="Courier New"/>
              </a:rPr>
              <a:t>&gt;&gt;&gt; int(b)</a:t>
            </a:r>
            <a:endParaRPr sz="1500">
              <a:solidFill>
                <a:srgbClr val="124191"/>
              </a:solidFill>
              <a:latin typeface="Courier New"/>
              <a:ea typeface="Courier New"/>
              <a:cs typeface="Courier New"/>
              <a:sym typeface="Courier New"/>
            </a:endParaRPr>
          </a:p>
          <a:p>
            <a:pPr marL="457178" lvl="1" indent="0" algn="l" rtl="0">
              <a:spcBef>
                <a:spcPts val="0"/>
              </a:spcBef>
              <a:spcAft>
                <a:spcPts val="0"/>
              </a:spcAft>
              <a:buClr>
                <a:schemeClr val="dk1"/>
              </a:buClr>
              <a:buFont typeface="Arial"/>
              <a:buNone/>
            </a:pPr>
            <a:r>
              <a:rPr lang="en" sz="1500">
                <a:solidFill>
                  <a:srgbClr val="124191"/>
                </a:solidFill>
                <a:latin typeface="Courier New"/>
                <a:ea typeface="Courier New"/>
                <a:cs typeface="Courier New"/>
                <a:sym typeface="Courier New"/>
              </a:rPr>
              <a:t>1</a:t>
            </a:r>
            <a:endParaRPr sz="1500">
              <a:solidFill>
                <a:srgbClr val="12419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3"/>
          <p:cNvSpPr txBox="1"/>
          <p:nvPr/>
        </p:nvSpPr>
        <p:spPr>
          <a:xfrm>
            <a:off x="412036" y="815358"/>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Operatori aritmetici cu tipuri de date numerice</a:t>
            </a:r>
            <a:endParaRPr sz="1800">
              <a:solidFill>
                <a:srgbClr val="4A4A4A"/>
              </a:solidFill>
              <a:latin typeface="Lato"/>
              <a:ea typeface="Lato"/>
              <a:cs typeface="Lato"/>
              <a:sym typeface="Lato"/>
            </a:endParaRPr>
          </a:p>
        </p:txBody>
      </p:sp>
      <p:sp>
        <p:nvSpPr>
          <p:cNvPr id="379" name="Google Shape;379;p33"/>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80" name="Google Shape;380;p33"/>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81" name="Google Shape;381;p33"/>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82" name="Google Shape;382;p33"/>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83" name="Google Shape;383;p33"/>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graphicFrame>
        <p:nvGraphicFramePr>
          <p:cNvPr id="384" name="Google Shape;384;p33"/>
          <p:cNvGraphicFramePr/>
          <p:nvPr/>
        </p:nvGraphicFramePr>
        <p:xfrm>
          <a:off x="377111" y="1390839"/>
          <a:ext cx="8383050" cy="2266565"/>
        </p:xfrm>
        <a:graphic>
          <a:graphicData uri="http://schemas.openxmlformats.org/drawingml/2006/table">
            <a:tbl>
              <a:tblPr firstRow="1" bandRow="1">
                <a:solidFill>
                  <a:srgbClr val="124191"/>
                </a:solidFill>
                <a:tableStyleId>{88606EC9-5B4F-4D8D-8719-E8B59541E6FB}</a:tableStyleId>
              </a:tblPr>
              <a:tblGrid>
                <a:gridCol w="4191525">
                  <a:extLst>
                    <a:ext uri="{9D8B030D-6E8A-4147-A177-3AD203B41FA5}">
                      <a16:colId xmlns:a16="http://schemas.microsoft.com/office/drawing/2014/main" val="20000"/>
                    </a:ext>
                  </a:extLst>
                </a:gridCol>
                <a:gridCol w="4191525">
                  <a:extLst>
                    <a:ext uri="{9D8B030D-6E8A-4147-A177-3AD203B41FA5}">
                      <a16:colId xmlns:a16="http://schemas.microsoft.com/office/drawing/2014/main" val="20001"/>
                    </a:ext>
                  </a:extLst>
                </a:gridCol>
              </a:tblGrid>
              <a:tr h="254725">
                <a:tc>
                  <a:txBody>
                    <a:bodyPr/>
                    <a:lstStyle/>
                    <a:p>
                      <a:pPr marL="0" marR="0" lvl="0" indent="0" algn="ctr" rtl="0">
                        <a:spcBef>
                          <a:spcPts val="0"/>
                        </a:spcBef>
                        <a:spcAft>
                          <a:spcPts val="0"/>
                        </a:spcAft>
                        <a:buNone/>
                      </a:pPr>
                      <a:r>
                        <a:rPr lang="en" sz="1200">
                          <a:latin typeface="Lato"/>
                          <a:ea typeface="Lato"/>
                          <a:cs typeface="Lato"/>
                          <a:sym typeface="Lato"/>
                        </a:rPr>
                        <a:t>Operatia</a:t>
                      </a:r>
                      <a:endParaRPr sz="1100"/>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latin typeface="Lato"/>
                          <a:ea typeface="Lato"/>
                          <a:cs typeface="Lato"/>
                          <a:sym typeface="Lato"/>
                        </a:rPr>
                        <a:t>Rezultatul</a:t>
                      </a:r>
                      <a:endParaRPr sz="900" b="0">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suma</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215075">
                <a:tc>
                  <a:txBody>
                    <a:bodyPr/>
                    <a:lstStyle/>
                    <a:p>
                      <a:pPr marL="0" lvl="0" indent="0" algn="ctr" rtl="0">
                        <a:spcBef>
                          <a:spcPts val="0"/>
                        </a:spcBef>
                        <a:spcAft>
                          <a:spcPts val="0"/>
                        </a:spcAft>
                        <a:buClr>
                          <a:schemeClr val="dk1"/>
                        </a:buClr>
                        <a:buFont typeface="Arial"/>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scadere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1787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multiplicare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787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a la puterea b</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4"/>
                  </a:ext>
                </a:extLst>
              </a:tr>
              <a:tr h="1423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Impartire (returneaza float)</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5"/>
                  </a:ext>
                </a:extLst>
              </a:tr>
              <a:tr h="1423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Impartire (returneaza int)</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6"/>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restul impartirii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7"/>
                  </a:ext>
                </a:extLst>
              </a:tr>
              <a:tr h="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int(a)</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convertirea lui a in int</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8"/>
                  </a:ext>
                </a:extLst>
              </a:tr>
            </a:tbl>
          </a:graphicData>
        </a:graphic>
      </p:graphicFrame>
      <p:pic>
        <p:nvPicPr>
          <p:cNvPr id="385" name="Google Shape;385;p33"/>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386" name="Google Shape;386;p33"/>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rgbClr val="000C23"/>
                </a:solidFill>
                <a:latin typeface="Lato"/>
                <a:ea typeface="Lato"/>
                <a:cs typeface="Lato"/>
                <a:sym typeface="Lato"/>
                <a:hlinkClick r:id="rId4">
                  <a:extLst>
                    <a:ext uri="{A12FA001-AC4F-418D-AE19-62706E023703}">
                      <ahyp:hlinkClr xmlns:ahyp="http://schemas.microsoft.com/office/drawing/2018/hyperlinkcolor" val="tx"/>
                    </a:ext>
                  </a:extLst>
                </a:hlinkClick>
              </a:rPr>
              <a:t>https://savnet.ro</a:t>
            </a:r>
            <a:r>
              <a:rPr lang="en" sz="900">
                <a:solidFill>
                  <a:srgbClr val="000C23"/>
                </a:solidFill>
                <a:latin typeface="Lato"/>
                <a:ea typeface="Lato"/>
                <a:cs typeface="Lato"/>
                <a:sym typeface="Lato"/>
              </a:rPr>
              <a:t> </a:t>
            </a:r>
            <a:endParaRPr sz="1100"/>
          </a:p>
        </p:txBody>
      </p:sp>
      <p:sp>
        <p:nvSpPr>
          <p:cNvPr id="387" name="Google Shape;387;p33"/>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388" name="Google Shape;388;p33"/>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Tipuri de date numerice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a:stretch/>
        </p:blipFill>
        <p:spPr>
          <a:xfrm>
            <a:off x="-1" y="0"/>
            <a:ext cx="9144001" cy="2757195"/>
          </a:xfrm>
          <a:prstGeom prst="rect">
            <a:avLst/>
          </a:prstGeom>
          <a:noFill/>
          <a:ln>
            <a:noFill/>
          </a:ln>
        </p:spPr>
      </p:pic>
      <p:sp>
        <p:nvSpPr>
          <p:cNvPr id="73" name="Google Shape;73;p16"/>
          <p:cNvSpPr txBox="1"/>
          <p:nvPr/>
        </p:nvSpPr>
        <p:spPr>
          <a:xfrm>
            <a:off x="340606" y="3109819"/>
            <a:ext cx="8462700" cy="931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800">
                <a:solidFill>
                  <a:srgbClr val="124191"/>
                </a:solidFill>
                <a:latin typeface="Lato"/>
                <a:ea typeface="Lato"/>
                <a:cs typeface="Lato"/>
                <a:sym typeface="Lato"/>
              </a:rPr>
              <a:t>Chapter 2:	Data types, variables, basic input-output operations, basic operations</a:t>
            </a:r>
            <a:endParaRPr sz="100"/>
          </a:p>
        </p:txBody>
      </p:sp>
      <p:sp>
        <p:nvSpPr>
          <p:cNvPr id="74" name="Google Shape;74;p16"/>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75" name="Google Shape;75;p16"/>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76" name="Google Shape;76;p16"/>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77" name="Google Shape;77;p16"/>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78" name="Google Shape;78;p16"/>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2 din fiecare capitol.</a:t>
            </a:r>
            <a:endParaRPr sz="1100"/>
          </a:p>
        </p:txBody>
      </p:sp>
      <p:sp>
        <p:nvSpPr>
          <p:cNvPr id="79" name="Google Shape;79;p16"/>
          <p:cNvSpPr txBox="1"/>
          <p:nvPr/>
        </p:nvSpPr>
        <p:spPr>
          <a:xfrm>
            <a:off x="340606" y="4005292"/>
            <a:ext cx="8462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Instructor materials</a:t>
            </a:r>
            <a:endParaRPr sz="1100"/>
          </a:p>
        </p:txBody>
      </p:sp>
      <p:pic>
        <p:nvPicPr>
          <p:cNvPr id="80" name="Google Shape;80;p16"/>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81" name="Google Shape;81;p16"/>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82" name="Google Shape;82;p16"/>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txBox="1"/>
          <p:nvPr/>
        </p:nvSpPr>
        <p:spPr>
          <a:xfrm>
            <a:off x="412036" y="815358"/>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Operatori relationali cu tipuri de date numerice</a:t>
            </a:r>
            <a:endParaRPr sz="1800">
              <a:solidFill>
                <a:srgbClr val="4A4A4A"/>
              </a:solidFill>
              <a:latin typeface="Lato"/>
              <a:ea typeface="Lato"/>
              <a:cs typeface="Lato"/>
              <a:sym typeface="Lato"/>
            </a:endParaRPr>
          </a:p>
        </p:txBody>
      </p:sp>
      <p:sp>
        <p:nvSpPr>
          <p:cNvPr id="395" name="Google Shape;395;p34"/>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396" name="Google Shape;396;p34"/>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397" name="Google Shape;397;p34"/>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398" name="Google Shape;398;p34"/>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399" name="Google Shape;399;p34"/>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graphicFrame>
        <p:nvGraphicFramePr>
          <p:cNvPr id="400" name="Google Shape;400;p34"/>
          <p:cNvGraphicFramePr/>
          <p:nvPr/>
        </p:nvGraphicFramePr>
        <p:xfrm>
          <a:off x="377111" y="1390839"/>
          <a:ext cx="8383050" cy="2266565"/>
        </p:xfrm>
        <a:graphic>
          <a:graphicData uri="http://schemas.openxmlformats.org/drawingml/2006/table">
            <a:tbl>
              <a:tblPr firstRow="1" bandRow="1">
                <a:solidFill>
                  <a:srgbClr val="124191"/>
                </a:solidFill>
                <a:tableStyleId>{88606EC9-5B4F-4D8D-8719-E8B59541E6FB}</a:tableStyleId>
              </a:tblPr>
              <a:tblGrid>
                <a:gridCol w="4191525">
                  <a:extLst>
                    <a:ext uri="{9D8B030D-6E8A-4147-A177-3AD203B41FA5}">
                      <a16:colId xmlns:a16="http://schemas.microsoft.com/office/drawing/2014/main" val="20000"/>
                    </a:ext>
                  </a:extLst>
                </a:gridCol>
                <a:gridCol w="4191525">
                  <a:extLst>
                    <a:ext uri="{9D8B030D-6E8A-4147-A177-3AD203B41FA5}">
                      <a16:colId xmlns:a16="http://schemas.microsoft.com/office/drawing/2014/main" val="20001"/>
                    </a:ext>
                  </a:extLst>
                </a:gridCol>
              </a:tblGrid>
              <a:tr h="254725">
                <a:tc>
                  <a:txBody>
                    <a:bodyPr/>
                    <a:lstStyle/>
                    <a:p>
                      <a:pPr marL="0" marR="0" lvl="0" indent="0" algn="ctr" rtl="0">
                        <a:spcBef>
                          <a:spcPts val="0"/>
                        </a:spcBef>
                        <a:spcAft>
                          <a:spcPts val="0"/>
                        </a:spcAft>
                        <a:buNone/>
                      </a:pPr>
                      <a:r>
                        <a:rPr lang="en" sz="1200">
                          <a:latin typeface="Lato"/>
                          <a:ea typeface="Lato"/>
                          <a:cs typeface="Lato"/>
                          <a:sym typeface="Lato"/>
                        </a:rPr>
                        <a:t>Operatia</a:t>
                      </a:r>
                      <a:endParaRPr sz="1100"/>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latin typeface="Lato"/>
                          <a:ea typeface="Lato"/>
                          <a:cs typeface="Lato"/>
                          <a:sym typeface="Lato"/>
                        </a:rPr>
                        <a:t>Rezultatul</a:t>
                      </a:r>
                      <a:endParaRPr sz="900" b="0">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&lt;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mai mic ca b, False altfel </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215075">
                <a:tc>
                  <a:txBody>
                    <a:bodyPr/>
                    <a:lstStyle/>
                    <a:p>
                      <a:pPr marL="0" lvl="0" indent="0" algn="ctr" rtl="0">
                        <a:spcBef>
                          <a:spcPts val="0"/>
                        </a:spcBef>
                        <a:spcAft>
                          <a:spcPts val="0"/>
                        </a:spcAft>
                        <a:buClr>
                          <a:schemeClr val="dk1"/>
                        </a:buClr>
                        <a:buFont typeface="Arial"/>
                        <a:buNone/>
                      </a:pPr>
                      <a:r>
                        <a:rPr lang="en" sz="1200">
                          <a:solidFill>
                            <a:srgbClr val="124191"/>
                          </a:solidFill>
                          <a:latin typeface="Lato"/>
                          <a:ea typeface="Lato"/>
                          <a:cs typeface="Lato"/>
                          <a:sym typeface="Lato"/>
                        </a:rPr>
                        <a:t>a &lt;=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mai mic sau egal cu b, False altfel</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1787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&gt;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mai mare ca b, False altfel</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787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&gt;=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mai mare sau egal cu b, False altfel</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4"/>
                  </a:ext>
                </a:extLst>
              </a:tr>
              <a:tr h="1423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egal cu b, False altfel</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5"/>
                  </a:ext>
                </a:extLst>
              </a:tr>
              <a:tr h="1423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a != 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True daca a diferit de b, False altfell</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6"/>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is</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Verifica identitatea obiectului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7"/>
                  </a:ext>
                </a:extLst>
              </a:tr>
              <a:tr h="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is not</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Verifica identitatea negata a obiectului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8"/>
                  </a:ext>
                </a:extLst>
              </a:tr>
            </a:tbl>
          </a:graphicData>
        </a:graphic>
      </p:graphicFrame>
      <p:pic>
        <p:nvPicPr>
          <p:cNvPr id="401" name="Google Shape;401;p34"/>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402" name="Google Shape;402;p34"/>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rgbClr val="000C23"/>
                </a:solidFill>
                <a:latin typeface="Lato"/>
                <a:ea typeface="Lato"/>
                <a:cs typeface="Lato"/>
                <a:sym typeface="Lato"/>
                <a:hlinkClick r:id="rId4">
                  <a:extLst>
                    <a:ext uri="{A12FA001-AC4F-418D-AE19-62706E023703}">
                      <ahyp:hlinkClr xmlns:ahyp="http://schemas.microsoft.com/office/drawing/2018/hyperlinkcolor" val="tx"/>
                    </a:ext>
                  </a:extLst>
                </a:hlinkClick>
              </a:rPr>
              <a:t>https://savnet.ro</a:t>
            </a:r>
            <a:r>
              <a:rPr lang="en" sz="900">
                <a:solidFill>
                  <a:srgbClr val="000C23"/>
                </a:solidFill>
                <a:latin typeface="Lato"/>
                <a:ea typeface="Lato"/>
                <a:cs typeface="Lato"/>
                <a:sym typeface="Lato"/>
              </a:rPr>
              <a:t> </a:t>
            </a:r>
            <a:endParaRPr sz="1100"/>
          </a:p>
        </p:txBody>
      </p:sp>
      <p:sp>
        <p:nvSpPr>
          <p:cNvPr id="403" name="Google Shape;403;p34"/>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404" name="Google Shape;404;p34"/>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Tipuri de date numerice</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35"/>
          <p:cNvSpPr txBox="1"/>
          <p:nvPr/>
        </p:nvSpPr>
        <p:spPr>
          <a:xfrm>
            <a:off x="412036" y="555433"/>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Operatori booleni</a:t>
            </a:r>
            <a:endParaRPr sz="1800">
              <a:solidFill>
                <a:srgbClr val="4A4A4A"/>
              </a:solidFill>
              <a:latin typeface="Lato"/>
              <a:ea typeface="Lato"/>
              <a:cs typeface="Lato"/>
              <a:sym typeface="Lato"/>
            </a:endParaRPr>
          </a:p>
        </p:txBody>
      </p:sp>
      <p:sp>
        <p:nvSpPr>
          <p:cNvPr id="411" name="Google Shape;411;p35"/>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412" name="Google Shape;412;p35"/>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413" name="Google Shape;413;p35"/>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414" name="Google Shape;414;p35"/>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415" name="Google Shape;415;p35"/>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416" name="Google Shape;416;p35"/>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417" name="Google Shape;417;p35"/>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rgbClr val="000C23"/>
                </a:solidFill>
                <a:latin typeface="Lato"/>
                <a:ea typeface="Lato"/>
                <a:cs typeface="Lato"/>
                <a:sym typeface="Lato"/>
                <a:hlinkClick r:id="rId4">
                  <a:extLst>
                    <a:ext uri="{A12FA001-AC4F-418D-AE19-62706E023703}">
                      <ahyp:hlinkClr xmlns:ahyp="http://schemas.microsoft.com/office/drawing/2018/hyperlinkcolor" val="tx"/>
                    </a:ext>
                  </a:extLst>
                </a:hlinkClick>
              </a:rPr>
              <a:t>https://savnet.ro</a:t>
            </a:r>
            <a:r>
              <a:rPr lang="en" sz="900">
                <a:solidFill>
                  <a:srgbClr val="000C23"/>
                </a:solidFill>
                <a:latin typeface="Lato"/>
                <a:ea typeface="Lato"/>
                <a:cs typeface="Lato"/>
                <a:sym typeface="Lato"/>
              </a:rPr>
              <a:t> </a:t>
            </a:r>
            <a:endParaRPr sz="1100"/>
          </a:p>
        </p:txBody>
      </p:sp>
      <p:sp>
        <p:nvSpPr>
          <p:cNvPr id="418" name="Google Shape;418;p35"/>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419" name="Google Shape;419;p35"/>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Tipuri de date numerice</a:t>
            </a:r>
            <a:endParaRPr sz="1100"/>
          </a:p>
        </p:txBody>
      </p:sp>
      <p:graphicFrame>
        <p:nvGraphicFramePr>
          <p:cNvPr id="420" name="Google Shape;420;p35"/>
          <p:cNvGraphicFramePr/>
          <p:nvPr/>
        </p:nvGraphicFramePr>
        <p:xfrm>
          <a:off x="468814" y="960143"/>
          <a:ext cx="2586825" cy="1548415"/>
        </p:xfrm>
        <a:graphic>
          <a:graphicData uri="http://schemas.openxmlformats.org/drawingml/2006/table">
            <a:tbl>
              <a:tblPr firstRow="1" bandRow="1">
                <a:noFill/>
                <a:tableStyleId>{40B4FADE-31C0-4D58-9A19-109C3E86C5F3}</a:tableStyleId>
              </a:tblPr>
              <a:tblGrid>
                <a:gridCol w="862275">
                  <a:extLst>
                    <a:ext uri="{9D8B030D-6E8A-4147-A177-3AD203B41FA5}">
                      <a16:colId xmlns:a16="http://schemas.microsoft.com/office/drawing/2014/main" val="20000"/>
                    </a:ext>
                  </a:extLst>
                </a:gridCol>
                <a:gridCol w="862275">
                  <a:extLst>
                    <a:ext uri="{9D8B030D-6E8A-4147-A177-3AD203B41FA5}">
                      <a16:colId xmlns:a16="http://schemas.microsoft.com/office/drawing/2014/main" val="20001"/>
                    </a:ext>
                  </a:extLst>
                </a:gridCol>
                <a:gridCol w="862275">
                  <a:extLst>
                    <a:ext uri="{9D8B030D-6E8A-4147-A177-3AD203B41FA5}">
                      <a16:colId xmlns:a16="http://schemas.microsoft.com/office/drawing/2014/main" val="20002"/>
                    </a:ext>
                  </a:extLst>
                </a:gridCol>
              </a:tblGrid>
              <a:tr h="329175">
                <a:tc>
                  <a:txBody>
                    <a:bodyPr/>
                    <a:lstStyle/>
                    <a:p>
                      <a:pPr marL="0" marR="0" lvl="0" indent="0" algn="ctr" rtl="0">
                        <a:spcBef>
                          <a:spcPts val="0"/>
                        </a:spcBef>
                        <a:spcAft>
                          <a:spcPts val="0"/>
                        </a:spcAft>
                        <a:buNone/>
                      </a:pPr>
                      <a:r>
                        <a:rPr lang="en">
                          <a:latin typeface="Lato"/>
                          <a:ea typeface="Lato"/>
                          <a:cs typeface="Lato"/>
                          <a:sym typeface="Lato"/>
                        </a:rPr>
                        <a:t>A</a:t>
                      </a:r>
                      <a:endParaRPr/>
                    </a:p>
                  </a:txBody>
                  <a:tcPr marL="91450" marR="91450" marT="45725" marB="45725" anchor="ctr">
                    <a:solidFill>
                      <a:srgbClr val="124191"/>
                    </a:solidFill>
                  </a:tcPr>
                </a:tc>
                <a:tc>
                  <a:txBody>
                    <a:bodyPr/>
                    <a:lstStyle/>
                    <a:p>
                      <a:pPr marL="0" marR="0" lvl="0" indent="0" algn="ctr" rtl="0">
                        <a:lnSpc>
                          <a:spcPct val="100000"/>
                        </a:lnSpc>
                        <a:spcBef>
                          <a:spcPts val="0"/>
                        </a:spcBef>
                        <a:spcAft>
                          <a:spcPts val="0"/>
                        </a:spcAft>
                        <a:buNone/>
                      </a:pPr>
                      <a:r>
                        <a:rPr lang="en">
                          <a:latin typeface="Lato"/>
                          <a:ea typeface="Lato"/>
                          <a:cs typeface="Lato"/>
                          <a:sym typeface="Lato"/>
                        </a:rPr>
                        <a:t>B</a:t>
                      </a:r>
                      <a:endParaRPr sz="1400" b="1">
                        <a:solidFill>
                          <a:srgbClr val="FFFFFF"/>
                        </a:solidFill>
                        <a:latin typeface="Lato"/>
                        <a:ea typeface="Lato"/>
                        <a:cs typeface="Lato"/>
                        <a:sym typeface="Lato"/>
                      </a:endParaRPr>
                    </a:p>
                  </a:txBody>
                  <a:tcPr marL="91450" marR="91450" marT="45725" marB="45725" anchor="ctr">
                    <a:solidFill>
                      <a:srgbClr val="124191"/>
                    </a:solidFill>
                  </a:tcPr>
                </a:tc>
                <a:tc>
                  <a:txBody>
                    <a:bodyPr/>
                    <a:lstStyle/>
                    <a:p>
                      <a:pPr marL="0" marR="0" lvl="0" indent="0" algn="ctr" rtl="0">
                        <a:lnSpc>
                          <a:spcPct val="100000"/>
                        </a:lnSpc>
                        <a:spcBef>
                          <a:spcPts val="0"/>
                        </a:spcBef>
                        <a:spcAft>
                          <a:spcPts val="0"/>
                        </a:spcAft>
                        <a:buClr>
                          <a:srgbClr val="FFFFFF"/>
                        </a:buClr>
                        <a:buSzPts val="1400"/>
                        <a:buFont typeface="Lato"/>
                        <a:buNone/>
                      </a:pPr>
                      <a:r>
                        <a:rPr lang="en">
                          <a:latin typeface="Lato"/>
                          <a:ea typeface="Lato"/>
                          <a:cs typeface="Lato"/>
                          <a:sym typeface="Lato"/>
                        </a:rPr>
                        <a:t>Output</a:t>
                      </a:r>
                      <a:endParaRPr/>
                    </a:p>
                  </a:txBody>
                  <a:tcPr marL="91450" marR="91450" marT="45725" marB="45725" anchor="ctr">
                    <a:solidFill>
                      <a:srgbClr val="124191"/>
                    </a:solidFill>
                  </a:tcPr>
                </a:tc>
                <a:extLst>
                  <a:ext uri="{0D108BD9-81ED-4DB2-BD59-A6C34878D82A}">
                    <a16:rowId xmlns:a16="http://schemas.microsoft.com/office/drawing/2014/main" val="10000"/>
                  </a:ext>
                </a:extLst>
              </a:tr>
              <a:tr h="2331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None/>
                      </a:pPr>
                      <a:r>
                        <a:rPr lang="en" sz="1200">
                          <a:solidFill>
                            <a:srgbClr val="124191"/>
                          </a:solidFill>
                          <a:latin typeface="Lato"/>
                          <a:ea typeface="Lato"/>
                          <a:cs typeface="Lato"/>
                          <a:sym typeface="Lato"/>
                        </a:rPr>
                        <a:t>0</a:t>
                      </a:r>
                      <a:endParaRPr sz="12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1"/>
                  </a:ext>
                </a:extLst>
              </a:tr>
              <a:tr h="2331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DDE0E3"/>
                    </a:solidFill>
                  </a:tcPr>
                </a:tc>
                <a:tc>
                  <a:txBody>
                    <a:bodyPr/>
                    <a:lstStyle/>
                    <a:p>
                      <a:pPr marL="0" marR="0" lvl="0" indent="0" algn="l" rtl="0">
                        <a:lnSpc>
                          <a:spcPct val="100000"/>
                        </a:lnSpc>
                        <a:spcBef>
                          <a:spcPts val="0"/>
                        </a:spcBef>
                        <a:spcAft>
                          <a:spcPts val="0"/>
                        </a:spcAft>
                        <a:buNone/>
                      </a:pPr>
                      <a:r>
                        <a:rPr lang="en" sz="1200">
                          <a:solidFill>
                            <a:srgbClr val="124191"/>
                          </a:solidFill>
                          <a:latin typeface="Lato"/>
                          <a:ea typeface="Lato"/>
                          <a:cs typeface="Lato"/>
                          <a:sym typeface="Lato"/>
                        </a:rPr>
                        <a:t>1</a:t>
                      </a:r>
                      <a:endParaRPr sz="1200" b="0">
                        <a:solidFill>
                          <a:srgbClr val="124191"/>
                        </a:solidFill>
                        <a:latin typeface="Lato"/>
                        <a:ea typeface="Lato"/>
                        <a:cs typeface="Lato"/>
                        <a:sym typeface="Lato"/>
                      </a:endParaRPr>
                    </a:p>
                  </a:txBody>
                  <a:tcPr marL="91450" marR="91450" marT="45725" marB="45725" anchor="ctr">
                    <a:solidFill>
                      <a:srgbClr val="DDE0E3"/>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b="0">
                        <a:solidFill>
                          <a:srgbClr val="124191"/>
                        </a:solidFill>
                        <a:latin typeface="Lato"/>
                        <a:ea typeface="Lato"/>
                        <a:cs typeface="Lato"/>
                        <a:sym typeface="Lato"/>
                      </a:endParaRPr>
                    </a:p>
                  </a:txBody>
                  <a:tcPr marL="91450" marR="91450" marT="45725" marB="45725" anchor="ctr">
                    <a:solidFill>
                      <a:srgbClr val="DDE0E3"/>
                    </a:solidFill>
                  </a:tcPr>
                </a:tc>
                <a:extLst>
                  <a:ext uri="{0D108BD9-81ED-4DB2-BD59-A6C34878D82A}">
                    <a16:rowId xmlns:a16="http://schemas.microsoft.com/office/drawing/2014/main" val="10002"/>
                  </a:ext>
                </a:extLst>
              </a:tr>
              <a:tr h="2331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None/>
                      </a:pPr>
                      <a:r>
                        <a:rPr lang="en" sz="1200">
                          <a:solidFill>
                            <a:srgbClr val="124191"/>
                          </a:solidFill>
                          <a:latin typeface="Lato"/>
                          <a:ea typeface="Lato"/>
                          <a:cs typeface="Lato"/>
                          <a:sym typeface="Lato"/>
                        </a:rPr>
                        <a:t>0</a:t>
                      </a:r>
                      <a:endParaRPr sz="12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3"/>
                  </a:ext>
                </a:extLst>
              </a:tr>
              <a:tr h="233150">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None/>
                      </a:pPr>
                      <a:r>
                        <a:rPr lang="en" sz="1200">
                          <a:solidFill>
                            <a:srgbClr val="124191"/>
                          </a:solidFill>
                          <a:latin typeface="Lato"/>
                          <a:ea typeface="Lato"/>
                          <a:cs typeface="Lato"/>
                          <a:sym typeface="Lato"/>
                        </a:rPr>
                        <a:t>1</a:t>
                      </a:r>
                      <a:endParaRPr sz="120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l" rtl="0">
                        <a:lnSpc>
                          <a:spcPct val="100000"/>
                        </a:lnSpc>
                        <a:spcBef>
                          <a:spcPts val="0"/>
                        </a:spcBef>
                        <a:spcAft>
                          <a:spcPts val="0"/>
                        </a:spcAft>
                        <a:buNone/>
                      </a:pPr>
                      <a:r>
                        <a:rPr lang="en" sz="1200">
                          <a:solidFill>
                            <a:srgbClr val="124191"/>
                          </a:solidFill>
                          <a:latin typeface="Lato"/>
                          <a:ea typeface="Lato"/>
                          <a:cs typeface="Lato"/>
                          <a:sym typeface="Lato"/>
                        </a:rPr>
                        <a:t>1 (True)</a:t>
                      </a:r>
                      <a:endParaRPr sz="120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4"/>
                  </a:ext>
                </a:extLst>
              </a:tr>
            </a:tbl>
          </a:graphicData>
        </a:graphic>
      </p:graphicFrame>
      <p:sp>
        <p:nvSpPr>
          <p:cNvPr id="421" name="Google Shape;421;p35"/>
          <p:cNvSpPr/>
          <p:nvPr/>
        </p:nvSpPr>
        <p:spPr>
          <a:xfrm>
            <a:off x="468825" y="2508550"/>
            <a:ext cx="2586900" cy="1870200"/>
          </a:xfrm>
          <a:prstGeom prst="rect">
            <a:avLst/>
          </a:prstGeom>
          <a:solidFill>
            <a:srgbClr val="124191"/>
          </a:solidFill>
          <a:ln>
            <a:noFill/>
          </a:ln>
        </p:spPr>
        <p:txBody>
          <a:bodyPr spcFirstLastPara="1" wrap="square" lIns="91425" tIns="45700" rIns="91425" bIns="45700" anchor="ctr" anchorCtr="0">
            <a:noAutofit/>
          </a:bodyPr>
          <a:lstStyle/>
          <a:p>
            <a:pPr marL="457178" marR="0" lvl="1" indent="0" algn="l" rtl="0">
              <a:spcBef>
                <a:spcPts val="0"/>
              </a:spcBef>
              <a:spcAft>
                <a:spcPts val="0"/>
              </a:spcAft>
              <a:buNone/>
            </a:pPr>
            <a:r>
              <a:rPr lang="en" sz="1600">
                <a:solidFill>
                  <a:srgbClr val="FFFFFF"/>
                </a:solidFill>
                <a:latin typeface="Lato"/>
                <a:ea typeface="Lato"/>
                <a:cs typeface="Lato"/>
                <a:sym typeface="Lato"/>
              </a:rPr>
              <a:t>Operatorul AND returneaza True doar daca ambele valori sunt adevarate.</a:t>
            </a:r>
            <a:endParaRPr/>
          </a:p>
        </p:txBody>
      </p:sp>
      <p:sp>
        <p:nvSpPr>
          <p:cNvPr id="422" name="Google Shape;422;p35"/>
          <p:cNvSpPr/>
          <p:nvPr/>
        </p:nvSpPr>
        <p:spPr>
          <a:xfrm>
            <a:off x="3310975" y="2508550"/>
            <a:ext cx="2586900" cy="1870200"/>
          </a:xfrm>
          <a:prstGeom prst="rect">
            <a:avLst/>
          </a:prstGeom>
          <a:solidFill>
            <a:srgbClr val="0095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Lato"/>
                <a:ea typeface="Lato"/>
                <a:cs typeface="Lato"/>
                <a:sym typeface="Lato"/>
              </a:rPr>
              <a:t>Operatorul OR returneaza False doar daca ambele valori sunt False.</a:t>
            </a:r>
            <a:endParaRPr sz="1600"/>
          </a:p>
        </p:txBody>
      </p:sp>
      <p:sp>
        <p:nvSpPr>
          <p:cNvPr id="423" name="Google Shape;423;p35"/>
          <p:cNvSpPr/>
          <p:nvPr/>
        </p:nvSpPr>
        <p:spPr>
          <a:xfrm>
            <a:off x="6153125" y="2597475"/>
            <a:ext cx="2586900" cy="1781400"/>
          </a:xfrm>
          <a:prstGeom prst="rect">
            <a:avLst/>
          </a:prstGeom>
          <a:solidFill>
            <a:srgbClr val="4D57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600">
                <a:solidFill>
                  <a:srgbClr val="FFFFFF"/>
                </a:solidFill>
                <a:latin typeface="Calibri"/>
                <a:ea typeface="Calibri"/>
                <a:cs typeface="Calibri"/>
                <a:sym typeface="Calibri"/>
              </a:rPr>
              <a:t>Operatorul XOR returneaza True daca valorile sunt diferite.</a:t>
            </a:r>
            <a:endParaRPr sz="1600"/>
          </a:p>
        </p:txBody>
      </p:sp>
      <p:graphicFrame>
        <p:nvGraphicFramePr>
          <p:cNvPr id="424" name="Google Shape;424;p35"/>
          <p:cNvGraphicFramePr/>
          <p:nvPr/>
        </p:nvGraphicFramePr>
        <p:xfrm>
          <a:off x="3310971" y="960143"/>
          <a:ext cx="2586825" cy="1604590"/>
        </p:xfrm>
        <a:graphic>
          <a:graphicData uri="http://schemas.openxmlformats.org/drawingml/2006/table">
            <a:tbl>
              <a:tblPr firstRow="1" bandRow="1">
                <a:noFill/>
                <a:tableStyleId>{40B4FADE-31C0-4D58-9A19-109C3E86C5F3}</a:tableStyleId>
              </a:tblPr>
              <a:tblGrid>
                <a:gridCol w="862275">
                  <a:extLst>
                    <a:ext uri="{9D8B030D-6E8A-4147-A177-3AD203B41FA5}">
                      <a16:colId xmlns:a16="http://schemas.microsoft.com/office/drawing/2014/main" val="20000"/>
                    </a:ext>
                  </a:extLst>
                </a:gridCol>
                <a:gridCol w="862275">
                  <a:extLst>
                    <a:ext uri="{9D8B030D-6E8A-4147-A177-3AD203B41FA5}">
                      <a16:colId xmlns:a16="http://schemas.microsoft.com/office/drawing/2014/main" val="20001"/>
                    </a:ext>
                  </a:extLst>
                </a:gridCol>
                <a:gridCol w="862275">
                  <a:extLst>
                    <a:ext uri="{9D8B030D-6E8A-4147-A177-3AD203B41FA5}">
                      <a16:colId xmlns:a16="http://schemas.microsoft.com/office/drawing/2014/main" val="20002"/>
                    </a:ext>
                  </a:extLst>
                </a:gridCol>
              </a:tblGrid>
              <a:tr h="385350">
                <a:tc>
                  <a:txBody>
                    <a:bodyPr/>
                    <a:lstStyle/>
                    <a:p>
                      <a:pPr marL="0" marR="0" lvl="0" indent="0" algn="ctr" rtl="0">
                        <a:spcBef>
                          <a:spcPts val="0"/>
                        </a:spcBef>
                        <a:spcAft>
                          <a:spcPts val="0"/>
                        </a:spcAft>
                        <a:buNone/>
                      </a:pPr>
                      <a:r>
                        <a:rPr lang="en">
                          <a:latin typeface="Lato"/>
                          <a:ea typeface="Lato"/>
                          <a:cs typeface="Lato"/>
                          <a:sym typeface="Lato"/>
                        </a:rPr>
                        <a:t>A</a:t>
                      </a:r>
                      <a:endParaRPr sz="1400" b="1">
                        <a:solidFill>
                          <a:srgbClr val="FFFFFF"/>
                        </a:solidFill>
                        <a:latin typeface="Lato"/>
                        <a:ea typeface="Lato"/>
                        <a:cs typeface="Lato"/>
                        <a:sym typeface="Lato"/>
                      </a:endParaRPr>
                    </a:p>
                  </a:txBody>
                  <a:tcPr marL="91450" marR="91450" marT="45725" marB="45725" anchor="ctr">
                    <a:solidFill>
                      <a:srgbClr val="009CFF"/>
                    </a:solidFill>
                  </a:tcPr>
                </a:tc>
                <a:tc>
                  <a:txBody>
                    <a:bodyPr/>
                    <a:lstStyle/>
                    <a:p>
                      <a:pPr marL="0" marR="0" lvl="0" indent="0" algn="ctr" rtl="0">
                        <a:spcBef>
                          <a:spcPts val="0"/>
                        </a:spcBef>
                        <a:spcAft>
                          <a:spcPts val="0"/>
                        </a:spcAft>
                        <a:buNone/>
                      </a:pPr>
                      <a:r>
                        <a:rPr lang="en">
                          <a:latin typeface="Lato"/>
                          <a:ea typeface="Lato"/>
                          <a:cs typeface="Lato"/>
                          <a:sym typeface="Lato"/>
                        </a:rPr>
                        <a:t>B</a:t>
                      </a:r>
                      <a:endParaRPr/>
                    </a:p>
                  </a:txBody>
                  <a:tcPr marL="91450" marR="91450" marT="45725" marB="45725" anchor="ctr">
                    <a:solidFill>
                      <a:srgbClr val="009CFF"/>
                    </a:solidFill>
                  </a:tcPr>
                </a:tc>
                <a:tc>
                  <a:txBody>
                    <a:bodyPr/>
                    <a:lstStyle/>
                    <a:p>
                      <a:pPr marL="0" marR="0" lvl="0" indent="0" algn="ctr" rtl="0">
                        <a:lnSpc>
                          <a:spcPct val="100000"/>
                        </a:lnSpc>
                        <a:spcBef>
                          <a:spcPts val="0"/>
                        </a:spcBef>
                        <a:spcAft>
                          <a:spcPts val="0"/>
                        </a:spcAft>
                        <a:buClr>
                          <a:srgbClr val="FFFFFF"/>
                        </a:buClr>
                        <a:buSzPts val="1400"/>
                        <a:buFont typeface="Lato"/>
                        <a:buNone/>
                      </a:pPr>
                      <a:r>
                        <a:rPr lang="en">
                          <a:latin typeface="Lato"/>
                          <a:ea typeface="Lato"/>
                          <a:cs typeface="Lato"/>
                          <a:sym typeface="Lato"/>
                        </a:rPr>
                        <a:t>Output</a:t>
                      </a:r>
                      <a:endParaRPr/>
                    </a:p>
                  </a:txBody>
                  <a:tcPr marL="91450" marR="91450" marT="45725" marB="45725" anchor="ctr">
                    <a:solidFill>
                      <a:srgbClr val="009CFF"/>
                    </a:solidFill>
                  </a:tcPr>
                </a:tc>
                <a:extLst>
                  <a:ext uri="{0D108BD9-81ED-4DB2-BD59-A6C34878D82A}">
                    <a16:rowId xmlns:a16="http://schemas.microsoft.com/office/drawing/2014/main" val="10000"/>
                  </a:ext>
                </a:extLst>
              </a:tr>
              <a:tr h="2907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EFF0F7"/>
                    </a:solidFill>
                  </a:tcPr>
                </a:tc>
                <a:tc>
                  <a:txBody>
                    <a:bodyPr/>
                    <a:lstStyle/>
                    <a:p>
                      <a:pPr marL="0" marR="0" lvl="0" indent="0" algn="ctr"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1"/>
                  </a:ext>
                </a:extLst>
              </a:tr>
              <a:tr h="2907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sz="1400" b="0">
                        <a:solidFill>
                          <a:srgbClr val="124191"/>
                        </a:solidFill>
                        <a:latin typeface="Lato"/>
                        <a:ea typeface="Lato"/>
                        <a:cs typeface="Lato"/>
                        <a:sym typeface="Lato"/>
                      </a:endParaRPr>
                    </a:p>
                  </a:txBody>
                  <a:tcPr marL="91450" marR="91450" marT="45725" marB="45725" anchor="ctr">
                    <a:solidFill>
                      <a:srgbClr val="DDE0E3"/>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a:p>
                  </a:txBody>
                  <a:tcPr marL="91450" marR="91450" marT="45725" marB="45725" anchor="ctr">
                    <a:solidFill>
                      <a:srgbClr val="DDE0E3"/>
                    </a:solidFill>
                  </a:tcPr>
                </a:tc>
                <a:tc>
                  <a:txBody>
                    <a:bodyPr/>
                    <a:lstStyle/>
                    <a:p>
                      <a:pPr marL="0" marR="0" lvl="0" indent="0" algn="ctr"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1 (True)</a:t>
                      </a:r>
                      <a:endParaRPr sz="1200" b="0">
                        <a:solidFill>
                          <a:srgbClr val="124191"/>
                        </a:solidFill>
                        <a:latin typeface="Lato"/>
                        <a:ea typeface="Lato"/>
                        <a:cs typeface="Lato"/>
                        <a:sym typeface="Lato"/>
                      </a:endParaRPr>
                    </a:p>
                  </a:txBody>
                  <a:tcPr marL="91450" marR="91450" marT="45725" marB="45725" anchor="ctr">
                    <a:solidFill>
                      <a:srgbClr val="DDE0E3"/>
                    </a:solidFill>
                  </a:tcPr>
                </a:tc>
                <a:extLst>
                  <a:ext uri="{0D108BD9-81ED-4DB2-BD59-A6C34878D82A}">
                    <a16:rowId xmlns:a16="http://schemas.microsoft.com/office/drawing/2014/main" val="10002"/>
                  </a:ext>
                </a:extLst>
              </a:tr>
              <a:tr h="2907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EFF0F7"/>
                    </a:solidFill>
                  </a:tcPr>
                </a:tc>
                <a:tc>
                  <a:txBody>
                    <a:bodyPr/>
                    <a:lstStyle/>
                    <a:p>
                      <a:pPr marL="0" marR="0" lvl="0" indent="0" algn="ctr"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1 (True)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3"/>
                  </a:ext>
                </a:extLst>
              </a:tr>
              <a:tr h="2907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lnSpc>
                          <a:spcPct val="100000"/>
                        </a:lnSpc>
                        <a:spcBef>
                          <a:spcPts val="0"/>
                        </a:spcBef>
                        <a:spcAft>
                          <a:spcPts val="0"/>
                        </a:spcAft>
                        <a:buNone/>
                      </a:pPr>
                      <a:r>
                        <a:rPr lang="en" sz="1200">
                          <a:solidFill>
                            <a:srgbClr val="124191"/>
                          </a:solidFill>
                          <a:latin typeface="Lato"/>
                          <a:ea typeface="Lato"/>
                          <a:cs typeface="Lato"/>
                          <a:sym typeface="Lato"/>
                        </a:rPr>
                        <a:t>1 (True)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4"/>
                  </a:ext>
                </a:extLst>
              </a:tr>
            </a:tbl>
          </a:graphicData>
        </a:graphic>
      </p:graphicFrame>
      <p:graphicFrame>
        <p:nvGraphicFramePr>
          <p:cNvPr id="425" name="Google Shape;425;p35"/>
          <p:cNvGraphicFramePr/>
          <p:nvPr/>
        </p:nvGraphicFramePr>
        <p:xfrm>
          <a:off x="6153134" y="960143"/>
          <a:ext cx="2586825" cy="1637330"/>
        </p:xfrm>
        <a:graphic>
          <a:graphicData uri="http://schemas.openxmlformats.org/drawingml/2006/table">
            <a:tbl>
              <a:tblPr firstRow="1" bandRow="1">
                <a:noFill/>
                <a:tableStyleId>{40B4FADE-31C0-4D58-9A19-109C3E86C5F3}</a:tableStyleId>
              </a:tblPr>
              <a:tblGrid>
                <a:gridCol w="862275">
                  <a:extLst>
                    <a:ext uri="{9D8B030D-6E8A-4147-A177-3AD203B41FA5}">
                      <a16:colId xmlns:a16="http://schemas.microsoft.com/office/drawing/2014/main" val="20000"/>
                    </a:ext>
                  </a:extLst>
                </a:gridCol>
                <a:gridCol w="862275">
                  <a:extLst>
                    <a:ext uri="{9D8B030D-6E8A-4147-A177-3AD203B41FA5}">
                      <a16:colId xmlns:a16="http://schemas.microsoft.com/office/drawing/2014/main" val="20001"/>
                    </a:ext>
                  </a:extLst>
                </a:gridCol>
                <a:gridCol w="862275">
                  <a:extLst>
                    <a:ext uri="{9D8B030D-6E8A-4147-A177-3AD203B41FA5}">
                      <a16:colId xmlns:a16="http://schemas.microsoft.com/office/drawing/2014/main" val="20002"/>
                    </a:ext>
                  </a:extLst>
                </a:gridCol>
              </a:tblGrid>
              <a:tr h="337925">
                <a:tc>
                  <a:txBody>
                    <a:bodyPr/>
                    <a:lstStyle/>
                    <a:p>
                      <a:pPr marL="0" marR="0" lvl="0" indent="0" algn="ctr" rtl="0">
                        <a:spcBef>
                          <a:spcPts val="0"/>
                        </a:spcBef>
                        <a:spcAft>
                          <a:spcPts val="0"/>
                        </a:spcAft>
                        <a:buNone/>
                      </a:pPr>
                      <a:r>
                        <a:rPr lang="en">
                          <a:latin typeface="Lato"/>
                          <a:ea typeface="Lato"/>
                          <a:cs typeface="Lato"/>
                          <a:sym typeface="Lato"/>
                        </a:rPr>
                        <a:t>A</a:t>
                      </a:r>
                      <a:endParaRPr sz="1400" b="1">
                        <a:solidFill>
                          <a:srgbClr val="FFFFFF"/>
                        </a:solidFill>
                        <a:latin typeface="Lato"/>
                        <a:ea typeface="Lato"/>
                        <a:cs typeface="Lato"/>
                        <a:sym typeface="Lato"/>
                      </a:endParaRPr>
                    </a:p>
                  </a:txBody>
                  <a:tcPr marL="91450" marR="91450" marT="45725" marB="45725" anchor="ctr">
                    <a:solidFill>
                      <a:srgbClr val="4D5766"/>
                    </a:solidFill>
                  </a:tcPr>
                </a:tc>
                <a:tc>
                  <a:txBody>
                    <a:bodyPr/>
                    <a:lstStyle/>
                    <a:p>
                      <a:pPr marL="0" marR="0" lvl="0" indent="0" algn="ctr" rtl="0">
                        <a:spcBef>
                          <a:spcPts val="0"/>
                        </a:spcBef>
                        <a:spcAft>
                          <a:spcPts val="0"/>
                        </a:spcAft>
                        <a:buNone/>
                      </a:pPr>
                      <a:r>
                        <a:rPr lang="en">
                          <a:latin typeface="Lato"/>
                          <a:ea typeface="Lato"/>
                          <a:cs typeface="Lato"/>
                          <a:sym typeface="Lato"/>
                        </a:rPr>
                        <a:t>B</a:t>
                      </a:r>
                      <a:endParaRPr/>
                    </a:p>
                  </a:txBody>
                  <a:tcPr marL="91450" marR="91450" marT="45725" marB="45725" anchor="ctr">
                    <a:solidFill>
                      <a:srgbClr val="4D5766"/>
                    </a:solidFill>
                  </a:tcPr>
                </a:tc>
                <a:tc>
                  <a:txBody>
                    <a:bodyPr/>
                    <a:lstStyle/>
                    <a:p>
                      <a:pPr marL="0" marR="0" lvl="0" indent="0" algn="ctr" rtl="0">
                        <a:lnSpc>
                          <a:spcPct val="100000"/>
                        </a:lnSpc>
                        <a:spcBef>
                          <a:spcPts val="0"/>
                        </a:spcBef>
                        <a:spcAft>
                          <a:spcPts val="0"/>
                        </a:spcAft>
                        <a:buClr>
                          <a:srgbClr val="FFFFFF"/>
                        </a:buClr>
                        <a:buSzPts val="1400"/>
                        <a:buFont typeface="Lato"/>
                        <a:buNone/>
                      </a:pPr>
                      <a:r>
                        <a:rPr lang="en">
                          <a:latin typeface="Lato"/>
                          <a:ea typeface="Lato"/>
                          <a:cs typeface="Lato"/>
                          <a:sym typeface="Lato"/>
                        </a:rPr>
                        <a:t>Output</a:t>
                      </a:r>
                      <a:endParaRPr/>
                    </a:p>
                  </a:txBody>
                  <a:tcPr marL="91450" marR="91450" marT="45725" marB="45725" anchor="ctr">
                    <a:solidFill>
                      <a:srgbClr val="4D5766"/>
                    </a:solidFill>
                  </a:tcPr>
                </a:tc>
                <a:extLst>
                  <a:ext uri="{0D108BD9-81ED-4DB2-BD59-A6C34878D82A}">
                    <a16:rowId xmlns:a16="http://schemas.microsoft.com/office/drawing/2014/main" val="10000"/>
                  </a:ext>
                </a:extLst>
              </a:tr>
              <a:tr h="2938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EFF0F7"/>
                    </a:solidFill>
                  </a:tcPr>
                </a:tc>
                <a:tc>
                  <a:txBody>
                    <a:bodyPr/>
                    <a:lstStyle/>
                    <a:p>
                      <a:pPr marL="0" marR="0" lvl="0" indent="0" algn="ctr" rtl="0">
                        <a:lnSpc>
                          <a:spcPct val="100000"/>
                        </a:lnSpc>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1"/>
                  </a:ext>
                </a:extLst>
              </a:tr>
              <a:tr h="2938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lvl="0" indent="0" algn="ctr" rtl="0">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1 (True)</a:t>
                      </a:r>
                      <a:endParaRPr sz="1200" b="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2"/>
                  </a:ext>
                </a:extLst>
              </a:tr>
              <a:tr h="2938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sz="1400" b="0">
                        <a:solidFill>
                          <a:srgbClr val="124191"/>
                        </a:solidFill>
                        <a:latin typeface="Lato"/>
                        <a:ea typeface="Lato"/>
                        <a:cs typeface="Lato"/>
                        <a:sym typeface="Lato"/>
                      </a:endParaRPr>
                    </a:p>
                  </a:txBody>
                  <a:tcPr marL="91450" marR="91450" marT="45725" marB="45725" anchor="ctr">
                    <a:solidFill>
                      <a:srgbClr val="DDE0E3"/>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0</a:t>
                      </a:r>
                      <a:endParaRPr/>
                    </a:p>
                  </a:txBody>
                  <a:tcPr marL="91450" marR="91450" marT="45725" marB="45725" anchor="ctr">
                    <a:solidFill>
                      <a:srgbClr val="DDE0E3"/>
                    </a:solidFill>
                  </a:tcPr>
                </a:tc>
                <a:tc>
                  <a:txBody>
                    <a:bodyPr/>
                    <a:lstStyle/>
                    <a:p>
                      <a:pPr marL="0" lvl="0" indent="0" algn="ctr" rtl="0">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1 (True)</a:t>
                      </a:r>
                      <a:endParaRPr sz="1200" b="0">
                        <a:solidFill>
                          <a:srgbClr val="124191"/>
                        </a:solidFill>
                        <a:latin typeface="Lato"/>
                        <a:ea typeface="Lato"/>
                        <a:cs typeface="Lato"/>
                        <a:sym typeface="Lato"/>
                      </a:endParaRPr>
                    </a:p>
                  </a:txBody>
                  <a:tcPr marL="91450" marR="91450" marT="45725" marB="45725" anchor="ctr">
                    <a:solidFill>
                      <a:srgbClr val="DDE0E3"/>
                    </a:solidFill>
                  </a:tcPr>
                </a:tc>
                <a:extLst>
                  <a:ext uri="{0D108BD9-81ED-4DB2-BD59-A6C34878D82A}">
                    <a16:rowId xmlns:a16="http://schemas.microsoft.com/office/drawing/2014/main" val="10003"/>
                  </a:ext>
                </a:extLst>
              </a:tr>
              <a:tr h="384975">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sz="1400" b="0">
                        <a:solidFill>
                          <a:srgbClr val="124191"/>
                        </a:solidFill>
                        <a:latin typeface="Lato"/>
                        <a:ea typeface="Lato"/>
                        <a:cs typeface="Lato"/>
                        <a:sym typeface="Lato"/>
                      </a:endParaRPr>
                    </a:p>
                  </a:txBody>
                  <a:tcPr marL="91450" marR="91450" marT="45725" marB="45725" anchor="ctr">
                    <a:solidFill>
                      <a:srgbClr val="EFF0F7"/>
                    </a:solidFill>
                  </a:tcPr>
                </a:tc>
                <a:tc>
                  <a:txBody>
                    <a:bodyPr/>
                    <a:lstStyle/>
                    <a:p>
                      <a:pPr marL="0" marR="0" lvl="0" indent="0" algn="ctr" rtl="0">
                        <a:spcBef>
                          <a:spcPts val="0"/>
                        </a:spcBef>
                        <a:spcAft>
                          <a:spcPts val="0"/>
                        </a:spcAft>
                        <a:buNone/>
                      </a:pPr>
                      <a:r>
                        <a:rPr lang="en">
                          <a:solidFill>
                            <a:srgbClr val="124191"/>
                          </a:solidFill>
                          <a:latin typeface="Lato"/>
                          <a:ea typeface="Lato"/>
                          <a:cs typeface="Lato"/>
                          <a:sym typeface="Lato"/>
                        </a:rPr>
                        <a:t>1</a:t>
                      </a:r>
                      <a:endParaRPr/>
                    </a:p>
                  </a:txBody>
                  <a:tcPr marL="91450" marR="91450" marT="45725" marB="45725" anchor="ctr">
                    <a:solidFill>
                      <a:srgbClr val="EFF0F7"/>
                    </a:solidFill>
                  </a:tcPr>
                </a:tc>
                <a:tc>
                  <a:txBody>
                    <a:bodyPr/>
                    <a:lstStyle/>
                    <a:p>
                      <a:pPr marL="0" lvl="0" indent="0" algn="ctr" rtl="0">
                        <a:spcBef>
                          <a:spcPts val="0"/>
                        </a:spcBef>
                        <a:spcAft>
                          <a:spcPts val="0"/>
                        </a:spcAft>
                        <a:buClr>
                          <a:srgbClr val="124191"/>
                        </a:buClr>
                        <a:buSzPts val="1200"/>
                        <a:buFont typeface="Lato"/>
                        <a:buNone/>
                      </a:pPr>
                      <a:r>
                        <a:rPr lang="en" sz="1200">
                          <a:solidFill>
                            <a:srgbClr val="124191"/>
                          </a:solidFill>
                          <a:latin typeface="Lato"/>
                          <a:ea typeface="Lato"/>
                          <a:cs typeface="Lato"/>
                          <a:sym typeface="Lato"/>
                        </a:rPr>
                        <a:t>0 (False)</a:t>
                      </a:r>
                      <a:endParaRPr sz="1200">
                        <a:solidFill>
                          <a:srgbClr val="124191"/>
                        </a:solidFill>
                        <a:latin typeface="Lato"/>
                        <a:ea typeface="Lato"/>
                        <a:cs typeface="Lato"/>
                        <a:sym typeface="Lato"/>
                      </a:endParaRPr>
                    </a:p>
                  </a:txBody>
                  <a:tcPr marL="91450" marR="91450" marT="45725" marB="45725" anchor="ctr">
                    <a:solidFill>
                      <a:srgbClr val="EFF0F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6"/>
          <p:cNvSpPr txBox="1"/>
          <p:nvPr/>
        </p:nvSpPr>
        <p:spPr>
          <a:xfrm>
            <a:off x="340653" y="3191807"/>
            <a:ext cx="84627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100">
                <a:solidFill>
                  <a:srgbClr val="124191"/>
                </a:solidFill>
                <a:latin typeface="Lato"/>
                <a:ea typeface="Lato"/>
                <a:cs typeface="Lato"/>
                <a:sym typeface="Lato"/>
              </a:rPr>
              <a:t>2.2:	Siruri</a:t>
            </a:r>
            <a:endParaRPr sz="700"/>
          </a:p>
        </p:txBody>
      </p:sp>
      <p:sp>
        <p:nvSpPr>
          <p:cNvPr id="432" name="Google Shape;432;p36"/>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433" name="Google Shape;433;p36"/>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434" name="Google Shape;434;p36"/>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435" name="Google Shape;435;p36"/>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436" name="Google Shape;436;p36"/>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pentru fiecare subcapitol.</a:t>
            </a:r>
            <a:endParaRPr sz="1100"/>
          </a:p>
        </p:txBody>
      </p:sp>
      <p:sp>
        <p:nvSpPr>
          <p:cNvPr id="437" name="Google Shape;437;p36"/>
          <p:cNvSpPr txBox="1"/>
          <p:nvPr/>
        </p:nvSpPr>
        <p:spPr>
          <a:xfrm>
            <a:off x="340653" y="4077669"/>
            <a:ext cx="8462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Instructor materials</a:t>
            </a:r>
            <a:endParaRPr sz="1100"/>
          </a:p>
        </p:txBody>
      </p:sp>
      <p:pic>
        <p:nvPicPr>
          <p:cNvPr id="438" name="Google Shape;438;p36"/>
          <p:cNvPicPr preferRelativeResize="0"/>
          <p:nvPr/>
        </p:nvPicPr>
        <p:blipFill rotWithShape="1">
          <a:blip r:embed="rId3">
            <a:alphaModFix/>
          </a:blip>
          <a:srcRect/>
          <a:stretch/>
        </p:blipFill>
        <p:spPr>
          <a:xfrm>
            <a:off x="-1" y="0"/>
            <a:ext cx="9144002" cy="2751269"/>
          </a:xfrm>
          <a:prstGeom prst="rect">
            <a:avLst/>
          </a:prstGeom>
          <a:noFill/>
          <a:ln>
            <a:noFill/>
          </a:ln>
        </p:spPr>
      </p:pic>
      <p:pic>
        <p:nvPicPr>
          <p:cNvPr id="439" name="Google Shape;439;p36"/>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440" name="Google Shape;440;p36"/>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441" name="Google Shape;441;p36"/>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Siruri</a:t>
            </a:r>
            <a:endParaRPr sz="1100"/>
          </a:p>
        </p:txBody>
      </p:sp>
      <p:sp>
        <p:nvSpPr>
          <p:cNvPr id="448" name="Google Shape;448;p37"/>
          <p:cNvSpPr txBox="1"/>
          <p:nvPr/>
        </p:nvSpPr>
        <p:spPr>
          <a:xfrm>
            <a:off x="377036" y="560083"/>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Siruri</a:t>
            </a:r>
            <a:endParaRPr sz="1800">
              <a:solidFill>
                <a:srgbClr val="4A4A4A"/>
              </a:solidFill>
              <a:latin typeface="Lato"/>
              <a:ea typeface="Lato"/>
              <a:cs typeface="Lato"/>
              <a:sym typeface="Lato"/>
            </a:endParaRPr>
          </a:p>
        </p:txBody>
      </p:sp>
      <p:sp>
        <p:nvSpPr>
          <p:cNvPr id="449" name="Google Shape;449;p37"/>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450" name="Google Shape;450;p37"/>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451" name="Google Shape;451;p37"/>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452" name="Google Shape;452;p37"/>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453" name="Google Shape;453;p37"/>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sp>
        <p:nvSpPr>
          <p:cNvPr id="454" name="Google Shape;454;p37"/>
          <p:cNvSpPr/>
          <p:nvPr/>
        </p:nvSpPr>
        <p:spPr>
          <a:xfrm>
            <a:off x="377036" y="1054289"/>
            <a:ext cx="3944400" cy="3147900"/>
          </a:xfrm>
          <a:prstGeom prst="rect">
            <a:avLst/>
          </a:prstGeom>
          <a:solidFill>
            <a:srgbClr val="124191"/>
          </a:solidFill>
          <a:ln>
            <a:noFill/>
          </a:ln>
        </p:spPr>
        <p:txBody>
          <a:bodyPr spcFirstLastPara="1" wrap="square" lIns="68575" tIns="34275" rIns="68575" bIns="34275" anchor="ctr" anchorCtr="0">
            <a:noAutofit/>
          </a:bodyPr>
          <a:lstStyle/>
          <a:p>
            <a:pPr marL="342900" marR="0" lvl="1" indent="0" algn="l" rtl="0">
              <a:spcBef>
                <a:spcPts val="0"/>
              </a:spcBef>
              <a:spcAft>
                <a:spcPts val="0"/>
              </a:spcAft>
              <a:buNone/>
            </a:pPr>
            <a:r>
              <a:rPr lang="en" sz="1800">
                <a:solidFill>
                  <a:srgbClr val="00C9FF"/>
                </a:solidFill>
                <a:latin typeface="Lato"/>
                <a:ea typeface="Lato"/>
                <a:cs typeface="Lato"/>
                <a:sym typeface="Lato"/>
              </a:rPr>
              <a:t>Sirurile</a:t>
            </a:r>
            <a:r>
              <a:rPr lang="en" sz="1800" b="0" i="0" u="none" strike="noStrike" cap="none">
                <a:solidFill>
                  <a:srgbClr val="00C9FF"/>
                </a:solidFill>
                <a:latin typeface="Lato"/>
                <a:ea typeface="Lato"/>
                <a:cs typeface="Lato"/>
                <a:sym typeface="Lato"/>
              </a:rPr>
              <a:t> </a:t>
            </a:r>
            <a:r>
              <a:rPr lang="en" sz="1200">
                <a:solidFill>
                  <a:schemeClr val="lt1"/>
                </a:solidFill>
                <a:latin typeface="Lato"/>
                <a:ea typeface="Lato"/>
                <a:cs typeface="Lato"/>
                <a:sym typeface="Lato"/>
              </a:rPr>
              <a:t>sunt folosite atunci cand trebuie procesat </a:t>
            </a:r>
            <a:r>
              <a:rPr lang="en" sz="1200" b="0" i="0" u="none" strike="noStrike" cap="none">
                <a:solidFill>
                  <a:schemeClr val="lt1"/>
                </a:solidFill>
                <a:latin typeface="Lato"/>
                <a:ea typeface="Lato"/>
                <a:cs typeface="Lato"/>
                <a:sym typeface="Lato"/>
              </a:rPr>
              <a:t> </a:t>
            </a:r>
            <a:r>
              <a:rPr lang="en" sz="1800">
                <a:solidFill>
                  <a:srgbClr val="00C9FF"/>
                </a:solidFill>
                <a:latin typeface="Lato"/>
                <a:ea typeface="Lato"/>
                <a:cs typeface="Lato"/>
                <a:sym typeface="Lato"/>
              </a:rPr>
              <a:t>text</a:t>
            </a:r>
            <a:r>
              <a:rPr lang="en" sz="1400" b="0" i="0" u="none" strike="noStrike" cap="none">
                <a:solidFill>
                  <a:schemeClr val="lt1"/>
                </a:solidFill>
                <a:latin typeface="Lato"/>
                <a:ea typeface="Lato"/>
                <a:cs typeface="Lato"/>
                <a:sym typeface="Lato"/>
              </a:rPr>
              <a:t>. </a:t>
            </a:r>
            <a:endParaRPr sz="1100"/>
          </a:p>
        </p:txBody>
      </p:sp>
      <p:sp>
        <p:nvSpPr>
          <p:cNvPr id="455" name="Google Shape;455;p37"/>
          <p:cNvSpPr/>
          <p:nvPr/>
        </p:nvSpPr>
        <p:spPr>
          <a:xfrm>
            <a:off x="4568558" y="1054289"/>
            <a:ext cx="4191600" cy="3147900"/>
          </a:xfrm>
          <a:prstGeom prst="rect">
            <a:avLst/>
          </a:prstGeom>
          <a:solidFill>
            <a:srgbClr val="EFF0F7"/>
          </a:solidFill>
          <a:ln>
            <a:noFill/>
          </a:ln>
        </p:spPr>
        <p:txBody>
          <a:bodyPr spcFirstLastPara="1" wrap="square" lIns="68575" tIns="34275" rIns="68575" bIns="34275" anchor="ctr" anchorCtr="0">
            <a:noAutofit/>
          </a:bodyPr>
          <a:lstStyle/>
          <a:p>
            <a:pPr marL="342900" marR="0" lvl="1" indent="0" algn="l" rtl="0">
              <a:spcBef>
                <a:spcPts val="0"/>
              </a:spcBef>
              <a:spcAft>
                <a:spcPts val="0"/>
              </a:spcAft>
              <a:buNone/>
            </a:pPr>
            <a:r>
              <a:rPr lang="en">
                <a:solidFill>
                  <a:srgbClr val="124191"/>
                </a:solidFill>
                <a:latin typeface="Courier New"/>
                <a:ea typeface="Courier New"/>
                <a:cs typeface="Courier New"/>
                <a:sym typeface="Courier New"/>
              </a:rPr>
              <a:t>“Acesta este un sir”</a:t>
            </a:r>
            <a:endParaRPr>
              <a:solidFill>
                <a:srgbClr val="124191"/>
              </a:solidFill>
              <a:latin typeface="Courier New"/>
              <a:ea typeface="Courier New"/>
              <a:cs typeface="Courier New"/>
              <a:sym typeface="Courier New"/>
            </a:endParaRPr>
          </a:p>
          <a:p>
            <a:pPr marL="342900" marR="0" lvl="1" indent="0" algn="l" rtl="0">
              <a:spcBef>
                <a:spcPts val="0"/>
              </a:spcBef>
              <a:spcAft>
                <a:spcPts val="0"/>
              </a:spcAft>
              <a:buNone/>
            </a:pPr>
            <a:r>
              <a:rPr lang="en">
                <a:solidFill>
                  <a:srgbClr val="124191"/>
                </a:solidFill>
                <a:latin typeface="Courier New"/>
                <a:ea typeface="Courier New"/>
                <a:cs typeface="Courier New"/>
                <a:sym typeface="Courier New"/>
              </a:rPr>
              <a:t>‘Acesta este un sir’</a:t>
            </a:r>
            <a:endParaRPr>
              <a:solidFill>
                <a:srgbClr val="124191"/>
              </a:solidFill>
              <a:latin typeface="Courier New"/>
              <a:ea typeface="Courier New"/>
              <a:cs typeface="Courier New"/>
              <a:sym typeface="Courier New"/>
            </a:endParaRPr>
          </a:p>
          <a:p>
            <a:pPr marL="342900" marR="0" lvl="1" indent="0" algn="l" rtl="0">
              <a:spcBef>
                <a:spcPts val="0"/>
              </a:spcBef>
              <a:spcAft>
                <a:spcPts val="0"/>
              </a:spcAft>
              <a:buNone/>
            </a:pPr>
            <a:r>
              <a:rPr lang="en">
                <a:solidFill>
                  <a:srgbClr val="124191"/>
                </a:solidFill>
                <a:latin typeface="Courier New"/>
                <a:ea typeface="Courier New"/>
                <a:cs typeface="Courier New"/>
                <a:sym typeface="Courier New"/>
              </a:rPr>
              <a:t>‘Acesta este un “sir”’</a:t>
            </a:r>
            <a:endParaRPr>
              <a:solidFill>
                <a:srgbClr val="124191"/>
              </a:solidFill>
              <a:latin typeface="Courier New"/>
              <a:ea typeface="Courier New"/>
              <a:cs typeface="Courier New"/>
              <a:sym typeface="Courier New"/>
            </a:endParaRPr>
          </a:p>
          <a:p>
            <a:pPr marL="342900" marR="0" lvl="1" indent="0" algn="l" rtl="0">
              <a:spcBef>
                <a:spcPts val="0"/>
              </a:spcBef>
              <a:spcAft>
                <a:spcPts val="0"/>
              </a:spcAft>
              <a:buNone/>
            </a:pPr>
            <a:r>
              <a:rPr lang="en">
                <a:solidFill>
                  <a:srgbClr val="124191"/>
                </a:solidFill>
                <a:latin typeface="Courier New"/>
                <a:ea typeface="Courier New"/>
                <a:cs typeface="Courier New"/>
                <a:sym typeface="Courier New"/>
              </a:rPr>
              <a:t>“Acesta este un \”sir\””</a:t>
            </a:r>
            <a:endParaRPr>
              <a:solidFill>
                <a:srgbClr val="124191"/>
              </a:solidFill>
              <a:latin typeface="Courier New"/>
              <a:ea typeface="Courier New"/>
              <a:cs typeface="Courier New"/>
              <a:sym typeface="Courier New"/>
            </a:endParaRPr>
          </a:p>
        </p:txBody>
      </p:sp>
      <p:pic>
        <p:nvPicPr>
          <p:cNvPr id="456" name="Google Shape;456;p37"/>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457" name="Google Shape;457;p37"/>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458" name="Google Shape;458;p37"/>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8"/>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Siruri</a:t>
            </a:r>
            <a:endParaRPr sz="1100"/>
          </a:p>
        </p:txBody>
      </p:sp>
      <p:sp>
        <p:nvSpPr>
          <p:cNvPr id="465" name="Google Shape;465;p38"/>
          <p:cNvSpPr txBox="1"/>
          <p:nvPr/>
        </p:nvSpPr>
        <p:spPr>
          <a:xfrm>
            <a:off x="377036" y="560083"/>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Escape character</a:t>
            </a:r>
            <a:endParaRPr sz="1800">
              <a:solidFill>
                <a:srgbClr val="4A4A4A"/>
              </a:solidFill>
              <a:latin typeface="Lato"/>
              <a:ea typeface="Lato"/>
              <a:cs typeface="Lato"/>
              <a:sym typeface="Lato"/>
            </a:endParaRPr>
          </a:p>
        </p:txBody>
      </p:sp>
      <p:sp>
        <p:nvSpPr>
          <p:cNvPr id="466" name="Google Shape;466;p38"/>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467" name="Google Shape;467;p38"/>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468" name="Google Shape;468;p38"/>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469" name="Google Shape;469;p38"/>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470" name="Google Shape;470;p38"/>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471" name="Google Shape;471;p38"/>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472" name="Google Shape;472;p38"/>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473" name="Google Shape;473;p38"/>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graphicFrame>
        <p:nvGraphicFramePr>
          <p:cNvPr id="474" name="Google Shape;474;p38"/>
          <p:cNvGraphicFramePr/>
          <p:nvPr/>
        </p:nvGraphicFramePr>
        <p:xfrm>
          <a:off x="426386" y="1103839"/>
          <a:ext cx="8291250" cy="3182275"/>
        </p:xfrm>
        <a:graphic>
          <a:graphicData uri="http://schemas.openxmlformats.org/drawingml/2006/table">
            <a:tbl>
              <a:tblPr firstRow="1" bandRow="1">
                <a:solidFill>
                  <a:srgbClr val="124191"/>
                </a:solidFill>
                <a:tableStyleId>{88606EC9-5B4F-4D8D-8719-E8B59541E6FB}</a:tableStyleId>
              </a:tblPr>
              <a:tblGrid>
                <a:gridCol w="2188875">
                  <a:extLst>
                    <a:ext uri="{9D8B030D-6E8A-4147-A177-3AD203B41FA5}">
                      <a16:colId xmlns:a16="http://schemas.microsoft.com/office/drawing/2014/main" val="20000"/>
                    </a:ext>
                  </a:extLst>
                </a:gridCol>
                <a:gridCol w="3288700">
                  <a:extLst>
                    <a:ext uri="{9D8B030D-6E8A-4147-A177-3AD203B41FA5}">
                      <a16:colId xmlns:a16="http://schemas.microsoft.com/office/drawing/2014/main" val="20001"/>
                    </a:ext>
                  </a:extLst>
                </a:gridCol>
                <a:gridCol w="2813675">
                  <a:extLst>
                    <a:ext uri="{9D8B030D-6E8A-4147-A177-3AD203B41FA5}">
                      <a16:colId xmlns:a16="http://schemas.microsoft.com/office/drawing/2014/main" val="20002"/>
                    </a:ext>
                  </a:extLst>
                </a:gridCol>
              </a:tblGrid>
              <a:tr h="518700">
                <a:tc>
                  <a:txBody>
                    <a:bodyPr/>
                    <a:lstStyle/>
                    <a:p>
                      <a:pPr marL="0" marR="0" lvl="0" indent="0" algn="ctr" rtl="0">
                        <a:spcBef>
                          <a:spcPts val="0"/>
                        </a:spcBef>
                        <a:spcAft>
                          <a:spcPts val="0"/>
                        </a:spcAft>
                        <a:buNone/>
                      </a:pPr>
                      <a:r>
                        <a:rPr lang="en" sz="1200">
                          <a:latin typeface="Lato"/>
                          <a:ea typeface="Lato"/>
                          <a:cs typeface="Lato"/>
                          <a:sym typeface="Lato"/>
                        </a:rPr>
                        <a:t>Codul</a:t>
                      </a:r>
                      <a:endParaRPr sz="1100"/>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latin typeface="Lato"/>
                          <a:ea typeface="Lato"/>
                          <a:cs typeface="Lato"/>
                          <a:sym typeface="Lato"/>
                        </a:rPr>
                        <a:t>Exemplu</a:t>
                      </a:r>
                      <a:endParaRPr sz="900" b="0">
                        <a:latin typeface="Lato"/>
                        <a:ea typeface="Lato"/>
                        <a:cs typeface="Lato"/>
                        <a:sym typeface="Lato"/>
                      </a:endParaRPr>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None/>
                      </a:pPr>
                      <a:r>
                        <a:rPr lang="en" sz="900" b="0">
                          <a:latin typeface="Lato"/>
                          <a:ea typeface="Lato"/>
                          <a:cs typeface="Lato"/>
                          <a:sym typeface="Lato"/>
                        </a:rPr>
                        <a:t>Output</a:t>
                      </a:r>
                      <a:endParaRPr sz="900" b="0">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51207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 sau \”</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lvl="0" indent="0" algn="l" rtl="0">
                        <a:spcBef>
                          <a:spcPts val="0"/>
                        </a:spcBef>
                        <a:spcAft>
                          <a:spcPts val="0"/>
                        </a:spcAft>
                        <a:buSzPts val="1100"/>
                        <a:buNone/>
                      </a:pPr>
                      <a:r>
                        <a:rPr lang="en" sz="1200">
                          <a:solidFill>
                            <a:srgbClr val="124191"/>
                          </a:solidFill>
                          <a:latin typeface="Courier New"/>
                          <a:ea typeface="Courier New"/>
                          <a:cs typeface="Courier New"/>
                          <a:sym typeface="Courier New"/>
                        </a:rPr>
                        <a:t>‘Python </a:t>
                      </a:r>
                      <a:r>
                        <a:rPr lang="en" sz="1200">
                          <a:solidFill>
                            <a:srgbClr val="0095EB"/>
                          </a:solidFill>
                          <a:latin typeface="Courier New"/>
                          <a:ea typeface="Courier New"/>
                          <a:cs typeface="Courier New"/>
                          <a:sym typeface="Courier New"/>
                        </a:rPr>
                        <a:t>\’</a:t>
                      </a:r>
                      <a:r>
                        <a:rPr lang="en" sz="1200">
                          <a:solidFill>
                            <a:srgbClr val="124191"/>
                          </a:solidFill>
                          <a:latin typeface="Courier New"/>
                          <a:ea typeface="Courier New"/>
                          <a:cs typeface="Courier New"/>
                          <a:sym typeface="Courier New"/>
                        </a:rPr>
                        <a:t>3.0</a:t>
                      </a:r>
                      <a:r>
                        <a:rPr lang="en" sz="1200">
                          <a:solidFill>
                            <a:srgbClr val="0095EB"/>
                          </a:solidFill>
                          <a:latin typeface="Courier New"/>
                          <a:ea typeface="Courier New"/>
                          <a:cs typeface="Courier New"/>
                          <a:sym typeface="Courier New"/>
                        </a:rPr>
                        <a:t>\’</a:t>
                      </a:r>
                      <a:r>
                        <a:rPr lang="en" sz="1200">
                          <a:solidFill>
                            <a:srgbClr val="124191"/>
                          </a:solidFill>
                          <a:latin typeface="Courier New"/>
                          <a:ea typeface="Courier New"/>
                          <a:cs typeface="Courier New"/>
                          <a:sym typeface="Courier New"/>
                        </a:rPr>
                        <a:t>’</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Python </a:t>
                      </a:r>
                      <a:r>
                        <a:rPr lang="en" sz="1200">
                          <a:solidFill>
                            <a:srgbClr val="0095EB"/>
                          </a:solidFill>
                          <a:latin typeface="Courier New"/>
                          <a:ea typeface="Courier New"/>
                          <a:cs typeface="Courier New"/>
                          <a:sym typeface="Courier New"/>
                        </a:rPr>
                        <a:t>’</a:t>
                      </a:r>
                      <a:r>
                        <a:rPr lang="en" sz="1200">
                          <a:solidFill>
                            <a:srgbClr val="124191"/>
                          </a:solidFill>
                          <a:latin typeface="Courier New"/>
                          <a:ea typeface="Courier New"/>
                          <a:cs typeface="Courier New"/>
                          <a:sym typeface="Courier New"/>
                        </a:rPr>
                        <a:t>3.0</a:t>
                      </a:r>
                      <a:r>
                        <a:rPr lang="en" sz="1200">
                          <a:solidFill>
                            <a:srgbClr val="0095EB"/>
                          </a:solidFill>
                          <a:latin typeface="Courier New"/>
                          <a:ea typeface="Courier New"/>
                          <a:cs typeface="Courier New"/>
                          <a:sym typeface="Courier New"/>
                        </a:rPr>
                        <a:t>’</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extLst>
                  <a:ext uri="{0D108BD9-81ED-4DB2-BD59-A6C34878D82A}">
                    <a16:rowId xmlns:a16="http://schemas.microsoft.com/office/drawing/2014/main" val="10001"/>
                  </a:ext>
                </a:extLst>
              </a:tr>
              <a:tr h="512075">
                <a:tc>
                  <a:txBody>
                    <a:bodyPr/>
                    <a:lstStyle/>
                    <a:p>
                      <a:pPr marL="0" lvl="0" indent="0" algn="ctr" rtl="0">
                        <a:spcBef>
                          <a:spcPts val="0"/>
                        </a:spcBef>
                        <a:spcAft>
                          <a:spcPts val="0"/>
                        </a:spcAft>
                        <a:buClr>
                          <a:schemeClr val="dk1"/>
                        </a:buClr>
                        <a:buFont typeface="Arial"/>
                        <a:buNone/>
                      </a:pPr>
                      <a:r>
                        <a:rPr lang="en" sz="1200">
                          <a:solidFill>
                            <a:srgbClr val="124191"/>
                          </a:solidFill>
                          <a:latin typeface="Lato"/>
                          <a:ea typeface="Lato"/>
                          <a:cs typeface="Lato"/>
                          <a:sym typeface="Lato"/>
                        </a:rPr>
                        <a:t>\\</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“\\Python\\”</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\Python\</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extLst>
                  <a:ext uri="{0D108BD9-81ED-4DB2-BD59-A6C34878D82A}">
                    <a16:rowId xmlns:a16="http://schemas.microsoft.com/office/drawing/2014/main" val="10002"/>
                  </a:ext>
                </a:extLst>
              </a:tr>
              <a:tr h="61527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\n (newline)</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“Unu\nDoi”</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Unu</a:t>
                      </a:r>
                      <a:endParaRPr sz="1200">
                        <a:solidFill>
                          <a:srgbClr val="124191"/>
                        </a:solidFill>
                        <a:latin typeface="Courier New"/>
                        <a:ea typeface="Courier New"/>
                        <a:cs typeface="Courier New"/>
                        <a:sym typeface="Courier New"/>
                      </a:endParaRPr>
                    </a:p>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Doi</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extLst>
                  <a:ext uri="{0D108BD9-81ED-4DB2-BD59-A6C34878D82A}">
                    <a16:rowId xmlns:a16="http://schemas.microsoft.com/office/drawing/2014/main" val="10003"/>
                  </a:ext>
                </a:extLst>
              </a:tr>
              <a:tr h="51207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\t (Tab)</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“Unu\tDoi”</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Unu     Doi</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extLst>
                  <a:ext uri="{0D108BD9-81ED-4DB2-BD59-A6C34878D82A}">
                    <a16:rowId xmlns:a16="http://schemas.microsoft.com/office/drawing/2014/main" val="10004"/>
                  </a:ext>
                </a:extLst>
              </a:tr>
              <a:tr h="51207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\b (Backspace)</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“Python\b”</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Pytho</a:t>
                      </a:r>
                      <a:endParaRPr sz="1200">
                        <a:solidFill>
                          <a:srgbClr val="124191"/>
                        </a:solidFill>
                        <a:latin typeface="Courier New"/>
                        <a:ea typeface="Courier New"/>
                        <a:cs typeface="Courier New"/>
                        <a:sym typeface="Courier New"/>
                      </a:endParaRPr>
                    </a:p>
                  </a:txBody>
                  <a:tcPr marL="68600" marR="68600" marT="34300" marB="34300" anchor="ctr">
                    <a:solidFill>
                      <a:srgbClr val="CBEB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9"/>
          <p:cNvSpPr txBox="1"/>
          <p:nvPr/>
        </p:nvSpPr>
        <p:spPr>
          <a:xfrm>
            <a:off x="377036" y="243090"/>
            <a:ext cx="838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4A4A4A"/>
                </a:solidFill>
                <a:latin typeface="Lato"/>
                <a:ea typeface="Lato"/>
                <a:cs typeface="Lato"/>
                <a:sym typeface="Lato"/>
              </a:rPr>
              <a:t>2.2	Siruri</a:t>
            </a:r>
            <a:endParaRPr sz="1100"/>
          </a:p>
        </p:txBody>
      </p:sp>
      <p:sp>
        <p:nvSpPr>
          <p:cNvPr id="481" name="Google Shape;481;p39"/>
          <p:cNvSpPr txBox="1"/>
          <p:nvPr/>
        </p:nvSpPr>
        <p:spPr>
          <a:xfrm>
            <a:off x="412036" y="459583"/>
            <a:ext cx="8384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Manipularea sirurilor</a:t>
            </a:r>
            <a:endParaRPr sz="1800">
              <a:solidFill>
                <a:srgbClr val="4A4A4A"/>
              </a:solidFill>
              <a:latin typeface="Lato"/>
              <a:ea typeface="Lato"/>
              <a:cs typeface="Lato"/>
              <a:sym typeface="Lato"/>
            </a:endParaRPr>
          </a:p>
        </p:txBody>
      </p:sp>
      <p:sp>
        <p:nvSpPr>
          <p:cNvPr id="482" name="Google Shape;482;p39"/>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483" name="Google Shape;483;p39"/>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484" name="Google Shape;484;p39"/>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485" name="Google Shape;485;p39"/>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486" name="Google Shape;486;p39"/>
          <p:cNvSpPr/>
          <p:nvPr/>
        </p:nvSpPr>
        <p:spPr>
          <a:xfrm>
            <a:off x="-1973897" y="87310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Write your text here.</a:t>
            </a:r>
            <a:endParaRPr sz="1100"/>
          </a:p>
        </p:txBody>
      </p:sp>
      <p:pic>
        <p:nvPicPr>
          <p:cNvPr id="487" name="Google Shape;487;p39"/>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488" name="Google Shape;488;p39"/>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489" name="Google Shape;489;p39"/>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graphicFrame>
        <p:nvGraphicFramePr>
          <p:cNvPr id="490" name="Google Shape;490;p39"/>
          <p:cNvGraphicFramePr/>
          <p:nvPr/>
        </p:nvGraphicFramePr>
        <p:xfrm>
          <a:off x="412861" y="789314"/>
          <a:ext cx="8383050" cy="1763605"/>
        </p:xfrm>
        <a:graphic>
          <a:graphicData uri="http://schemas.openxmlformats.org/drawingml/2006/table">
            <a:tbl>
              <a:tblPr firstRow="1" bandRow="1">
                <a:solidFill>
                  <a:srgbClr val="124191"/>
                </a:solidFill>
                <a:tableStyleId>{DFFD61DA-CCA9-4519-9B54-F1D386979FB5}</a:tableStyleId>
              </a:tblPr>
              <a:tblGrid>
                <a:gridCol w="4191525">
                  <a:extLst>
                    <a:ext uri="{9D8B030D-6E8A-4147-A177-3AD203B41FA5}">
                      <a16:colId xmlns:a16="http://schemas.microsoft.com/office/drawing/2014/main" val="20000"/>
                    </a:ext>
                  </a:extLst>
                </a:gridCol>
                <a:gridCol w="4191525">
                  <a:extLst>
                    <a:ext uri="{9D8B030D-6E8A-4147-A177-3AD203B41FA5}">
                      <a16:colId xmlns:a16="http://schemas.microsoft.com/office/drawing/2014/main" val="20001"/>
                    </a:ext>
                  </a:extLst>
                </a:gridCol>
              </a:tblGrid>
              <a:tr h="254725">
                <a:tc>
                  <a:txBody>
                    <a:bodyPr/>
                    <a:lstStyle/>
                    <a:p>
                      <a:pPr marL="0" marR="0" lvl="0" indent="0" algn="ctr" rtl="0">
                        <a:spcBef>
                          <a:spcPts val="0"/>
                        </a:spcBef>
                        <a:spcAft>
                          <a:spcPts val="0"/>
                        </a:spcAft>
                        <a:buNone/>
                      </a:pPr>
                      <a:endParaRPr sz="1100"/>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latin typeface="Lato"/>
                          <a:ea typeface="Lato"/>
                          <a:cs typeface="Lato"/>
                          <a:sym typeface="Lato"/>
                        </a:rPr>
                        <a:t>Rezultatul</a:t>
                      </a:r>
                      <a:endParaRPr sz="900" b="0">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str(x), unde x = {int}</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Transforma x in sir</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str1 + str2 </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Concateneaza cele doua siruri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str1 * 2</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Afiseaza sirul de doua ori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str1[0]</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Extrage primul caracter din sir</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4"/>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str[i:j]</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Afiseaza caracterele de la i la j</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5"/>
                  </a:ext>
                </a:extLst>
              </a:tr>
              <a:tr h="105925">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len(str)</a:t>
                      </a:r>
                      <a:endParaRPr sz="1200">
                        <a:solidFill>
                          <a:srgbClr val="124191"/>
                        </a:solidFill>
                        <a:latin typeface="Lato"/>
                        <a:ea typeface="Lato"/>
                        <a:cs typeface="Lato"/>
                        <a:sym typeface="Lato"/>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Afiseaza lungimea sirului</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6"/>
                  </a:ext>
                </a:extLst>
              </a:tr>
            </a:tbl>
          </a:graphicData>
        </a:graphic>
      </p:graphicFrame>
      <p:graphicFrame>
        <p:nvGraphicFramePr>
          <p:cNvPr id="491" name="Google Shape;491;p39"/>
          <p:cNvGraphicFramePr/>
          <p:nvPr/>
        </p:nvGraphicFramePr>
        <p:xfrm>
          <a:off x="380486" y="2629264"/>
          <a:ext cx="8383050" cy="1877885"/>
        </p:xfrm>
        <a:graphic>
          <a:graphicData uri="http://schemas.openxmlformats.org/drawingml/2006/table">
            <a:tbl>
              <a:tblPr firstRow="1" bandRow="1">
                <a:solidFill>
                  <a:srgbClr val="124191"/>
                </a:solidFill>
                <a:tableStyleId>{DFFD61DA-CCA9-4519-9B54-F1D386979FB5}</a:tableStyleId>
              </a:tblPr>
              <a:tblGrid>
                <a:gridCol w="4191525">
                  <a:extLst>
                    <a:ext uri="{9D8B030D-6E8A-4147-A177-3AD203B41FA5}">
                      <a16:colId xmlns:a16="http://schemas.microsoft.com/office/drawing/2014/main" val="20000"/>
                    </a:ext>
                  </a:extLst>
                </a:gridCol>
                <a:gridCol w="4191525">
                  <a:extLst>
                    <a:ext uri="{9D8B030D-6E8A-4147-A177-3AD203B41FA5}">
                      <a16:colId xmlns:a16="http://schemas.microsoft.com/office/drawing/2014/main" val="20001"/>
                    </a:ext>
                  </a:extLst>
                </a:gridCol>
              </a:tblGrid>
              <a:tr h="254725">
                <a:tc>
                  <a:txBody>
                    <a:bodyPr/>
                    <a:lstStyle/>
                    <a:p>
                      <a:pPr marL="0" marR="0" lvl="0" indent="0" algn="ctr" rtl="0">
                        <a:spcBef>
                          <a:spcPts val="0"/>
                        </a:spcBef>
                        <a:spcAft>
                          <a:spcPts val="0"/>
                        </a:spcAft>
                        <a:buNone/>
                      </a:pPr>
                      <a:endParaRPr sz="1100"/>
                    </a:p>
                  </a:txBody>
                  <a:tcPr marL="68600" marR="68600" marT="34300" marB="34300" anchor="ctr">
                    <a:solidFill>
                      <a:srgbClr val="124191"/>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latin typeface="Lato"/>
                          <a:ea typeface="Lato"/>
                          <a:cs typeface="Lato"/>
                          <a:sym typeface="Lato"/>
                        </a:rPr>
                        <a:t>Rezultatul</a:t>
                      </a:r>
                      <a:endParaRPr sz="900" b="0">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0">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print(“Python” + “course”)</a:t>
                      </a:r>
                      <a:endParaRPr sz="1200">
                        <a:solidFill>
                          <a:srgbClr val="124191"/>
                        </a:solidFill>
                        <a:latin typeface="Courier New"/>
                        <a:ea typeface="Courier New"/>
                        <a:cs typeface="Courier New"/>
                        <a:sym typeface="Courier New"/>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Pythoncourse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105925">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print(“Python”,”course”)</a:t>
                      </a:r>
                      <a:endParaRPr sz="1200">
                        <a:solidFill>
                          <a:srgbClr val="124191"/>
                        </a:solidFill>
                        <a:latin typeface="Courier New"/>
                        <a:ea typeface="Courier New"/>
                        <a:cs typeface="Courier New"/>
                        <a:sym typeface="Courier New"/>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Python course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105925">
                <a:tc>
                  <a:txBody>
                    <a:bodyPr/>
                    <a:lstStyle/>
                    <a:p>
                      <a:pPr marL="0" marR="0" lvl="0" indent="0" algn="ctr" rtl="0">
                        <a:spcBef>
                          <a:spcPts val="0"/>
                        </a:spcBef>
                        <a:spcAft>
                          <a:spcPts val="0"/>
                        </a:spcAft>
                        <a:buNone/>
                      </a:pPr>
                      <a:r>
                        <a:rPr lang="en" sz="1200">
                          <a:solidFill>
                            <a:srgbClr val="124191"/>
                          </a:solidFill>
                          <a:latin typeface="Courier New"/>
                          <a:ea typeface="Courier New"/>
                          <a:cs typeface="Courier New"/>
                          <a:sym typeface="Courier New"/>
                        </a:rPr>
                        <a:t>print(“Python”,”course”,sep = “_”)</a:t>
                      </a:r>
                      <a:endParaRPr sz="1200">
                        <a:solidFill>
                          <a:srgbClr val="124191"/>
                        </a:solidFill>
                        <a:latin typeface="Courier New"/>
                        <a:ea typeface="Courier New"/>
                        <a:cs typeface="Courier New"/>
                        <a:sym typeface="Courier New"/>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Python_course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05925">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a = “nice”</a:t>
                      </a:r>
                      <a:endParaRPr sz="1200">
                        <a:solidFill>
                          <a:srgbClr val="124191"/>
                        </a:solidFill>
                        <a:latin typeface="Courier New"/>
                        <a:ea typeface="Courier New"/>
                        <a:cs typeface="Courier New"/>
                        <a:sym typeface="Courier New"/>
                      </a:endParaRPr>
                    </a:p>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print(“Python is {}”.format(a))</a:t>
                      </a:r>
                      <a:endParaRPr sz="1200">
                        <a:solidFill>
                          <a:srgbClr val="124191"/>
                        </a:solidFill>
                        <a:latin typeface="Courier New"/>
                        <a:ea typeface="Courier New"/>
                        <a:cs typeface="Courier New"/>
                        <a:sym typeface="Courier New"/>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Python is nice</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4"/>
                  </a:ext>
                </a:extLst>
              </a:tr>
              <a:tr h="105925">
                <a:tc>
                  <a:txBody>
                    <a:bodyPr/>
                    <a:lstStyle/>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a = “easy”</a:t>
                      </a:r>
                      <a:endParaRPr sz="1200">
                        <a:solidFill>
                          <a:srgbClr val="124191"/>
                        </a:solidFill>
                        <a:latin typeface="Courier New"/>
                        <a:ea typeface="Courier New"/>
                        <a:cs typeface="Courier New"/>
                        <a:sym typeface="Courier New"/>
                      </a:endParaRPr>
                    </a:p>
                    <a:p>
                      <a:pPr marL="0" marR="0" lvl="0" indent="0" algn="l" rtl="0">
                        <a:spcBef>
                          <a:spcPts val="0"/>
                        </a:spcBef>
                        <a:spcAft>
                          <a:spcPts val="0"/>
                        </a:spcAft>
                        <a:buNone/>
                      </a:pPr>
                      <a:r>
                        <a:rPr lang="en" sz="1200">
                          <a:solidFill>
                            <a:srgbClr val="124191"/>
                          </a:solidFill>
                          <a:latin typeface="Courier New"/>
                          <a:ea typeface="Courier New"/>
                          <a:cs typeface="Courier New"/>
                          <a:sym typeface="Courier New"/>
                        </a:rPr>
                        <a:t>     print(f”Python is {a})</a:t>
                      </a:r>
                      <a:endParaRPr sz="1200">
                        <a:solidFill>
                          <a:srgbClr val="124191"/>
                        </a:solidFill>
                        <a:latin typeface="Courier New"/>
                        <a:ea typeface="Courier New"/>
                        <a:cs typeface="Courier New"/>
                        <a:sym typeface="Courier New"/>
                      </a:endParaRPr>
                    </a:p>
                  </a:txBody>
                  <a:tcPr marL="68600" marR="68600" marT="34300" marB="34300" anchor="ctr">
                    <a:solidFill>
                      <a:srgbClr val="EFF0F7"/>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Python is easy</a:t>
                      </a:r>
                      <a:endParaRPr sz="120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txBox="1"/>
          <p:nvPr/>
        </p:nvSpPr>
        <p:spPr>
          <a:xfrm>
            <a:off x="667012" y="3264140"/>
            <a:ext cx="84627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124191"/>
                </a:solidFill>
                <a:latin typeface="Lato"/>
                <a:ea typeface="Lato"/>
                <a:cs typeface="Lato"/>
                <a:sym typeface="Lato"/>
              </a:rPr>
              <a:t>Q&amp;A</a:t>
            </a:r>
            <a:endParaRPr sz="1100"/>
          </a:p>
        </p:txBody>
      </p:sp>
      <p:pic>
        <p:nvPicPr>
          <p:cNvPr id="498" name="Google Shape;498;p40"/>
          <p:cNvPicPr preferRelativeResize="0"/>
          <p:nvPr/>
        </p:nvPicPr>
        <p:blipFill rotWithShape="1">
          <a:blip r:embed="rId3">
            <a:alphaModFix/>
          </a:blip>
          <a:srcRect/>
          <a:stretch/>
        </p:blipFill>
        <p:spPr>
          <a:xfrm>
            <a:off x="0" y="-9983"/>
            <a:ext cx="9144002" cy="2816167"/>
          </a:xfrm>
          <a:prstGeom prst="rect">
            <a:avLst/>
          </a:prstGeom>
          <a:noFill/>
          <a:ln>
            <a:noFill/>
          </a:ln>
        </p:spPr>
      </p:pic>
      <p:sp>
        <p:nvSpPr>
          <p:cNvPr id="499" name="Google Shape;499;p40"/>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00" name="Google Shape;500;p40"/>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01" name="Google Shape;501;p40"/>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02" name="Google Shape;502;p40"/>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03" name="Google Shape;503;p40"/>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[n]-10 in fiecare capitol, unde [n] – ultimul slide din acel capitol. </a:t>
            </a:r>
            <a:endParaRPr sz="1100"/>
          </a:p>
        </p:txBody>
      </p:sp>
      <p:pic>
        <p:nvPicPr>
          <p:cNvPr id="504" name="Google Shape;504;p40"/>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505" name="Google Shape;505;p40"/>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506" name="Google Shape;506;p40"/>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41"/>
          <p:cNvPicPr preferRelativeResize="0"/>
          <p:nvPr/>
        </p:nvPicPr>
        <p:blipFill rotWithShape="1">
          <a:blip r:embed="rId3">
            <a:alphaModFix/>
          </a:blip>
          <a:srcRect/>
          <a:stretch/>
        </p:blipFill>
        <p:spPr>
          <a:xfrm>
            <a:off x="-1" y="1"/>
            <a:ext cx="9144004" cy="2785187"/>
          </a:xfrm>
          <a:prstGeom prst="rect">
            <a:avLst/>
          </a:prstGeom>
          <a:noFill/>
          <a:ln>
            <a:noFill/>
          </a:ln>
        </p:spPr>
      </p:pic>
      <p:sp>
        <p:nvSpPr>
          <p:cNvPr id="513" name="Google Shape;513;p41"/>
          <p:cNvSpPr txBox="1"/>
          <p:nvPr/>
        </p:nvSpPr>
        <p:spPr>
          <a:xfrm>
            <a:off x="667012" y="3264140"/>
            <a:ext cx="84627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124191"/>
                </a:solidFill>
                <a:latin typeface="Lato"/>
                <a:ea typeface="Lato"/>
                <a:cs typeface="Lato"/>
                <a:sym typeface="Lato"/>
              </a:rPr>
              <a:t>Chapter Review</a:t>
            </a:r>
            <a:endParaRPr sz="1100"/>
          </a:p>
        </p:txBody>
      </p:sp>
      <p:sp>
        <p:nvSpPr>
          <p:cNvPr id="514" name="Google Shape;514;p41"/>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15" name="Google Shape;515;p41"/>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16" name="Google Shape;516;p41"/>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17" name="Google Shape;517;p41"/>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18" name="Google Shape;518;p41"/>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[n]-9 in fiecare capitol, unde [n] – ultimul slide din acel capitol. </a:t>
            </a:r>
            <a:endParaRPr sz="1100"/>
          </a:p>
        </p:txBody>
      </p:sp>
      <p:pic>
        <p:nvPicPr>
          <p:cNvPr id="519" name="Google Shape;519;p41"/>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520" name="Google Shape;520;p41"/>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521" name="Google Shape;521;p41"/>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2"/>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28" name="Google Shape;528;p42"/>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29" name="Google Shape;529;p42"/>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30" name="Google Shape;530;p42"/>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31" name="Google Shape;531;p42"/>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[n]-8 in fiecare capitol, unde [n] – ultimul slide din acel capitol. </a:t>
            </a:r>
            <a:endParaRPr sz="1100"/>
          </a:p>
        </p:txBody>
      </p:sp>
      <p:pic>
        <p:nvPicPr>
          <p:cNvPr id="532" name="Google Shape;532;p42"/>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533" name="Google Shape;533;p42"/>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534" name="Google Shape;534;p42"/>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graphicFrame>
        <p:nvGraphicFramePr>
          <p:cNvPr id="535" name="Google Shape;535;p42"/>
          <p:cNvGraphicFramePr/>
          <p:nvPr/>
        </p:nvGraphicFramePr>
        <p:xfrm>
          <a:off x="377036" y="1103933"/>
          <a:ext cx="3000000" cy="3000000"/>
        </p:xfrm>
        <a:graphic>
          <a:graphicData uri="http://schemas.openxmlformats.org/drawingml/2006/table">
            <a:tbl>
              <a:tblPr firstRow="1" bandRow="1">
                <a:solidFill>
                  <a:srgbClr val="124191"/>
                </a:solidFill>
                <a:tableStyleId>{88606EC9-5B4F-4D8D-8719-E8B59541E6FB}</a:tableStyleId>
              </a:tblPr>
              <a:tblGrid>
                <a:gridCol w="1884875">
                  <a:extLst>
                    <a:ext uri="{9D8B030D-6E8A-4147-A177-3AD203B41FA5}">
                      <a16:colId xmlns:a16="http://schemas.microsoft.com/office/drawing/2014/main" val="20000"/>
                    </a:ext>
                  </a:extLst>
                </a:gridCol>
                <a:gridCol w="6498175">
                  <a:extLst>
                    <a:ext uri="{9D8B030D-6E8A-4147-A177-3AD203B41FA5}">
                      <a16:colId xmlns:a16="http://schemas.microsoft.com/office/drawing/2014/main" val="20001"/>
                    </a:ext>
                  </a:extLst>
                </a:gridCol>
              </a:tblGrid>
              <a:tr h="323300">
                <a:tc>
                  <a:txBody>
                    <a:bodyPr/>
                    <a:lstStyle/>
                    <a:p>
                      <a:pPr marL="0" marR="0" lvl="0" indent="0" algn="ctr" rtl="0">
                        <a:spcBef>
                          <a:spcPts val="0"/>
                        </a:spcBef>
                        <a:spcAft>
                          <a:spcPts val="0"/>
                        </a:spcAft>
                        <a:buNone/>
                      </a:pPr>
                      <a:r>
                        <a:rPr lang="en" sz="1500" b="1">
                          <a:latin typeface="Lato"/>
                          <a:ea typeface="Lato"/>
                          <a:cs typeface="Lato"/>
                          <a:sym typeface="Lato"/>
                        </a:rPr>
                        <a:t>Network Layer</a:t>
                      </a:r>
                      <a:endParaRPr sz="1100"/>
                    </a:p>
                  </a:txBody>
                  <a:tcPr marL="68600" marR="68600" marT="34300" marB="34300" anchor="ctr">
                    <a:solidFill>
                      <a:srgbClr val="124191"/>
                    </a:solidFill>
                  </a:tcPr>
                </a:tc>
                <a:tc>
                  <a:txBody>
                    <a:bodyPr/>
                    <a:lstStyle/>
                    <a:p>
                      <a:pPr marL="0" marR="0" lvl="0" indent="0" algn="ctr" rtl="0">
                        <a:spcBef>
                          <a:spcPts val="0"/>
                        </a:spcBef>
                        <a:spcAft>
                          <a:spcPts val="0"/>
                        </a:spcAft>
                        <a:buNone/>
                      </a:pPr>
                      <a:endParaRPr sz="1200" b="1">
                        <a:latin typeface="Lato"/>
                        <a:ea typeface="Lato"/>
                        <a:cs typeface="Lato"/>
                        <a:sym typeface="Lato"/>
                      </a:endParaRPr>
                    </a:p>
                  </a:txBody>
                  <a:tcPr marL="68600" marR="68600" marT="34300" marB="34300" anchor="ctr">
                    <a:solidFill>
                      <a:srgbClr val="CCCFDC"/>
                    </a:solidFill>
                  </a:tcPr>
                </a:tc>
                <a:extLst>
                  <a:ext uri="{0D108BD9-81ED-4DB2-BD59-A6C34878D82A}">
                    <a16:rowId xmlns:a16="http://schemas.microsoft.com/office/drawing/2014/main" val="10000"/>
                  </a:ext>
                </a:extLst>
              </a:tr>
              <a:tr h="562350">
                <a:tc>
                  <a:txBody>
                    <a:bodyPr/>
                    <a:lstStyle/>
                    <a:p>
                      <a:pPr marL="0" marR="0" lvl="0" indent="0" algn="ctr" rtl="0">
                        <a:spcBef>
                          <a:spcPts val="0"/>
                        </a:spcBef>
                        <a:spcAft>
                          <a:spcPts val="0"/>
                        </a:spcAft>
                        <a:buNone/>
                      </a:pPr>
                      <a:r>
                        <a:rPr lang="en" sz="1500">
                          <a:solidFill>
                            <a:schemeClr val="lt1"/>
                          </a:solidFill>
                          <a:latin typeface="Lato"/>
                          <a:ea typeface="Lato"/>
                          <a:cs typeface="Lato"/>
                          <a:sym typeface="Lato"/>
                        </a:rPr>
                        <a:t>Functia print()</a:t>
                      </a:r>
                      <a:endParaRPr sz="1100"/>
                    </a:p>
                  </a:txBody>
                  <a:tcPr marL="68600" marR="68600" marT="34300" marB="34300" anchor="ctr">
                    <a:solidFill>
                      <a:srgbClr val="00C9FF"/>
                    </a:solidFill>
                  </a:tcPr>
                </a:tc>
                <a:tc>
                  <a:txBody>
                    <a:bodyPr/>
                    <a:lstStyle/>
                    <a:p>
                      <a:pPr marL="0" marR="0" lvl="0" indent="0" algn="l" rtl="0">
                        <a:lnSpc>
                          <a:spcPct val="100000"/>
                        </a:lnSpc>
                        <a:spcBef>
                          <a:spcPts val="0"/>
                        </a:spcBef>
                        <a:spcAft>
                          <a:spcPts val="0"/>
                        </a:spcAft>
                        <a:buClr>
                          <a:srgbClr val="124191"/>
                        </a:buClr>
                        <a:buSzPts val="1100"/>
                        <a:buFont typeface="Lato"/>
                        <a:buNone/>
                      </a:pPr>
                      <a:r>
                        <a:rPr lang="en" sz="1100">
                          <a:solidFill>
                            <a:srgbClr val="124191"/>
                          </a:solidFill>
                          <a:latin typeface="Lato"/>
                          <a:ea typeface="Lato"/>
                          <a:cs typeface="Lato"/>
                          <a:sym typeface="Lato"/>
                        </a:rPr>
                        <a:t>Afiseaza argumentul dat intre paranteze pe consola</a:t>
                      </a:r>
                      <a:endParaRPr sz="1100" b="0">
                        <a:solidFill>
                          <a:srgbClr val="124191"/>
                        </a:solidFill>
                        <a:latin typeface="Lato"/>
                        <a:ea typeface="Lato"/>
                        <a:cs typeface="Lato"/>
                        <a:sym typeface="Lato"/>
                      </a:endParaRPr>
                    </a:p>
                  </a:txBody>
                  <a:tcPr marL="68600" marR="68600" marT="34300" marB="34300" anchor="ctr">
                    <a:solidFill>
                      <a:srgbClr val="F2F4F6"/>
                    </a:solidFill>
                  </a:tcPr>
                </a:tc>
                <a:extLst>
                  <a:ext uri="{0D108BD9-81ED-4DB2-BD59-A6C34878D82A}">
                    <a16:rowId xmlns:a16="http://schemas.microsoft.com/office/drawing/2014/main" val="10001"/>
                  </a:ext>
                </a:extLst>
              </a:tr>
              <a:tr h="562350">
                <a:tc>
                  <a:txBody>
                    <a:bodyPr/>
                    <a:lstStyle/>
                    <a:p>
                      <a:pPr marL="0" marR="0" lvl="0" indent="0" algn="ctr" rtl="0">
                        <a:spcBef>
                          <a:spcPts val="0"/>
                        </a:spcBef>
                        <a:spcAft>
                          <a:spcPts val="0"/>
                        </a:spcAft>
                        <a:buNone/>
                      </a:pPr>
                      <a:r>
                        <a:rPr lang="en" sz="1500">
                          <a:solidFill>
                            <a:schemeClr val="lt1"/>
                          </a:solidFill>
                          <a:latin typeface="Lato"/>
                          <a:ea typeface="Lato"/>
                          <a:cs typeface="Lato"/>
                          <a:sym typeface="Lato"/>
                        </a:rPr>
                        <a:t>Functia input()</a:t>
                      </a:r>
                      <a:endParaRPr sz="1500">
                        <a:solidFill>
                          <a:schemeClr val="lt1"/>
                        </a:solidFill>
                        <a:latin typeface="Lato"/>
                        <a:ea typeface="Lato"/>
                        <a:cs typeface="Lato"/>
                        <a:sym typeface="Lato"/>
                      </a:endParaRPr>
                    </a:p>
                  </a:txBody>
                  <a:tcPr marL="68600" marR="68600" marT="34300" marB="34300" anchor="ctr">
                    <a:solidFill>
                      <a:srgbClr val="124191"/>
                    </a:solidFill>
                  </a:tcPr>
                </a:tc>
                <a:tc>
                  <a:txBody>
                    <a:bodyPr/>
                    <a:lstStyle/>
                    <a:p>
                      <a:pPr marL="0" marR="0" lvl="0" indent="0" algn="l" rtl="0">
                        <a:spcBef>
                          <a:spcPts val="0"/>
                        </a:spcBef>
                        <a:spcAft>
                          <a:spcPts val="0"/>
                        </a:spcAft>
                        <a:buNone/>
                      </a:pPr>
                      <a:r>
                        <a:rPr lang="en" sz="1100">
                          <a:solidFill>
                            <a:srgbClr val="124191"/>
                          </a:solidFill>
                          <a:latin typeface="Lato"/>
                          <a:ea typeface="Lato"/>
                          <a:cs typeface="Lato"/>
                          <a:sym typeface="Lato"/>
                        </a:rPr>
                        <a:t>Ia input de la tastatura</a:t>
                      </a:r>
                      <a:endParaRPr sz="1100">
                        <a:solidFill>
                          <a:srgbClr val="124191"/>
                        </a:solidFill>
                        <a:latin typeface="Lato"/>
                        <a:ea typeface="Lato"/>
                        <a:cs typeface="Lato"/>
                        <a:sym typeface="Lato"/>
                      </a:endParaRPr>
                    </a:p>
                  </a:txBody>
                  <a:tcPr marL="68600" marR="68600" marT="34300" marB="34300" anchor="ctr">
                    <a:solidFill>
                      <a:srgbClr val="F2F4F6"/>
                    </a:solidFill>
                  </a:tcPr>
                </a:tc>
                <a:extLst>
                  <a:ext uri="{0D108BD9-81ED-4DB2-BD59-A6C34878D82A}">
                    <a16:rowId xmlns:a16="http://schemas.microsoft.com/office/drawing/2014/main" val="10002"/>
                  </a:ext>
                </a:extLst>
              </a:tr>
              <a:tr h="562350">
                <a:tc>
                  <a:txBody>
                    <a:bodyPr/>
                    <a:lstStyle/>
                    <a:p>
                      <a:pPr marL="0" marR="0" lvl="0" indent="0" algn="ctr" rtl="0">
                        <a:spcBef>
                          <a:spcPts val="0"/>
                        </a:spcBef>
                        <a:spcAft>
                          <a:spcPts val="0"/>
                        </a:spcAft>
                        <a:buNone/>
                      </a:pPr>
                      <a:r>
                        <a:rPr lang="en" sz="1500">
                          <a:solidFill>
                            <a:schemeClr val="lt1"/>
                          </a:solidFill>
                          <a:latin typeface="Lato"/>
                          <a:ea typeface="Lato"/>
                          <a:cs typeface="Lato"/>
                          <a:sym typeface="Lato"/>
                        </a:rPr>
                        <a:t>Tipuri de date numerice</a:t>
                      </a:r>
                      <a:endParaRPr sz="1500">
                        <a:solidFill>
                          <a:schemeClr val="lt1"/>
                        </a:solidFill>
                        <a:latin typeface="Lato"/>
                        <a:ea typeface="Lato"/>
                        <a:cs typeface="Lato"/>
                        <a:sym typeface="Lato"/>
                      </a:endParaRPr>
                    </a:p>
                  </a:txBody>
                  <a:tcPr marL="68600" marR="68600" marT="34300" marB="34300" anchor="ctr">
                    <a:solidFill>
                      <a:srgbClr val="00C9FF"/>
                    </a:solidFill>
                  </a:tcPr>
                </a:tc>
                <a:tc>
                  <a:txBody>
                    <a:bodyPr/>
                    <a:lstStyle/>
                    <a:p>
                      <a:pPr marL="0" marR="0" lvl="0" indent="0" algn="l" rtl="0">
                        <a:spcBef>
                          <a:spcPts val="0"/>
                        </a:spcBef>
                        <a:spcAft>
                          <a:spcPts val="0"/>
                        </a:spcAft>
                        <a:buNone/>
                      </a:pPr>
                      <a:r>
                        <a:rPr lang="en" sz="1100">
                          <a:solidFill>
                            <a:srgbClr val="124191"/>
                          </a:solidFill>
                          <a:latin typeface="Lato"/>
                          <a:ea typeface="Lato"/>
                          <a:cs typeface="Lato"/>
                          <a:sym typeface="Lato"/>
                        </a:rPr>
                        <a:t>Int, Float</a:t>
                      </a:r>
                      <a:endParaRPr sz="1100">
                        <a:solidFill>
                          <a:srgbClr val="124191"/>
                        </a:solidFill>
                        <a:latin typeface="Lato"/>
                        <a:ea typeface="Lato"/>
                        <a:cs typeface="Lato"/>
                        <a:sym typeface="Lato"/>
                      </a:endParaRPr>
                    </a:p>
                  </a:txBody>
                  <a:tcPr marL="68600" marR="68600" marT="34300" marB="34300" anchor="ctr">
                    <a:solidFill>
                      <a:srgbClr val="F2F4F6"/>
                    </a:solidFill>
                  </a:tcPr>
                </a:tc>
                <a:extLst>
                  <a:ext uri="{0D108BD9-81ED-4DB2-BD59-A6C34878D82A}">
                    <a16:rowId xmlns:a16="http://schemas.microsoft.com/office/drawing/2014/main" val="10003"/>
                  </a:ext>
                </a:extLst>
              </a:tr>
              <a:tr h="562350">
                <a:tc>
                  <a:txBody>
                    <a:bodyPr/>
                    <a:lstStyle/>
                    <a:p>
                      <a:pPr marL="0" marR="0" lvl="0" indent="0" algn="ctr" rtl="0">
                        <a:spcBef>
                          <a:spcPts val="0"/>
                        </a:spcBef>
                        <a:spcAft>
                          <a:spcPts val="0"/>
                        </a:spcAft>
                        <a:buNone/>
                      </a:pPr>
                      <a:r>
                        <a:rPr lang="en" sz="1500">
                          <a:solidFill>
                            <a:schemeClr val="lt1"/>
                          </a:solidFill>
                          <a:latin typeface="Lato"/>
                          <a:ea typeface="Lato"/>
                          <a:cs typeface="Lato"/>
                          <a:sym typeface="Lato"/>
                        </a:rPr>
                        <a:t>Siruri</a:t>
                      </a:r>
                      <a:endParaRPr sz="1500">
                        <a:solidFill>
                          <a:schemeClr val="lt1"/>
                        </a:solidFill>
                        <a:latin typeface="Lato"/>
                        <a:ea typeface="Lato"/>
                        <a:cs typeface="Lato"/>
                        <a:sym typeface="Lato"/>
                      </a:endParaRPr>
                    </a:p>
                  </a:txBody>
                  <a:tcPr marL="68600" marR="68600" marT="34300" marB="34300" anchor="ctr">
                    <a:solidFill>
                      <a:srgbClr val="124191"/>
                    </a:solidFill>
                  </a:tcPr>
                </a:tc>
                <a:tc>
                  <a:txBody>
                    <a:bodyPr/>
                    <a:lstStyle/>
                    <a:p>
                      <a:pPr marL="0" marR="0" lvl="0" indent="0" algn="l" rtl="0">
                        <a:spcBef>
                          <a:spcPts val="0"/>
                        </a:spcBef>
                        <a:spcAft>
                          <a:spcPts val="0"/>
                        </a:spcAft>
                        <a:buNone/>
                      </a:pPr>
                      <a:r>
                        <a:rPr lang="en" sz="1100">
                          <a:solidFill>
                            <a:srgbClr val="124191"/>
                          </a:solidFill>
                          <a:latin typeface="Lato"/>
                          <a:ea typeface="Lato"/>
                          <a:cs typeface="Lato"/>
                          <a:sym typeface="Lato"/>
                        </a:rPr>
                        <a:t>Text</a:t>
                      </a:r>
                      <a:endParaRPr sz="1100">
                        <a:solidFill>
                          <a:srgbClr val="124191"/>
                        </a:solidFill>
                        <a:latin typeface="Lato"/>
                        <a:ea typeface="Lato"/>
                        <a:cs typeface="Lato"/>
                        <a:sym typeface="Lato"/>
                      </a:endParaRPr>
                    </a:p>
                  </a:txBody>
                  <a:tcPr marL="68600" marR="68600" marT="34300" marB="34300" anchor="ctr">
                    <a:solidFill>
                      <a:srgbClr val="F2F4F6"/>
                    </a:solidFill>
                  </a:tcPr>
                </a:tc>
                <a:extLst>
                  <a:ext uri="{0D108BD9-81ED-4DB2-BD59-A6C34878D82A}">
                    <a16:rowId xmlns:a16="http://schemas.microsoft.com/office/drawing/2014/main" val="10004"/>
                  </a:ext>
                </a:extLst>
              </a:tr>
            </a:tbl>
          </a:graphicData>
        </a:graphic>
      </p:graphicFrame>
      <p:sp>
        <p:nvSpPr>
          <p:cNvPr id="536" name="Google Shape;536;p42"/>
          <p:cNvSpPr txBox="1"/>
          <p:nvPr/>
        </p:nvSpPr>
        <p:spPr>
          <a:xfrm>
            <a:off x="377036" y="243090"/>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What did we learn in this chapter?</a:t>
            </a:r>
            <a:endParaRPr sz="1100"/>
          </a:p>
        </p:txBody>
      </p:sp>
      <p:sp>
        <p:nvSpPr>
          <p:cNvPr id="537" name="Google Shape;537;p42"/>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4A4A4A"/>
                </a:solidFill>
                <a:latin typeface="Lato"/>
                <a:ea typeface="Lato"/>
                <a:cs typeface="Lato"/>
                <a:sym typeface="Lato"/>
              </a:rPr>
              <a:t>Subtitle should use sentence case</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3"/>
          <p:cNvSpPr txBox="1"/>
          <p:nvPr/>
        </p:nvSpPr>
        <p:spPr>
          <a:xfrm>
            <a:off x="667012" y="3264140"/>
            <a:ext cx="84627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124191"/>
                </a:solidFill>
                <a:latin typeface="Lato"/>
                <a:ea typeface="Lato"/>
                <a:cs typeface="Lato"/>
                <a:sym typeface="Lato"/>
              </a:rPr>
              <a:t>Quiz</a:t>
            </a:r>
            <a:endParaRPr sz="1100"/>
          </a:p>
        </p:txBody>
      </p:sp>
      <p:sp>
        <p:nvSpPr>
          <p:cNvPr id="544" name="Google Shape;544;p43"/>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45" name="Google Shape;545;p43"/>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46" name="Google Shape;546;p43"/>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47" name="Google Shape;547;p43"/>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48" name="Google Shape;548;p43"/>
          <p:cNvSpPr/>
          <p:nvPr/>
        </p:nvSpPr>
        <p:spPr>
          <a:xfrm>
            <a:off x="-1973897" y="873100"/>
            <a:ext cx="1847700" cy="8772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 -7 in fiecare capitol, unde [n] – ultimul slide din acel capitol si va fi folosit pentru bibliografia suplimentara.</a:t>
            </a:r>
            <a:endParaRPr sz="1100"/>
          </a:p>
        </p:txBody>
      </p:sp>
      <p:pic>
        <p:nvPicPr>
          <p:cNvPr id="549" name="Google Shape;549;p43"/>
          <p:cNvPicPr preferRelativeResize="0"/>
          <p:nvPr/>
        </p:nvPicPr>
        <p:blipFill rotWithShape="1">
          <a:blip r:embed="rId3">
            <a:alphaModFix/>
          </a:blip>
          <a:srcRect/>
          <a:stretch/>
        </p:blipFill>
        <p:spPr>
          <a:xfrm>
            <a:off x="-1" y="18548"/>
            <a:ext cx="9129802" cy="2817100"/>
          </a:xfrm>
          <a:prstGeom prst="rect">
            <a:avLst/>
          </a:prstGeom>
          <a:noFill/>
          <a:ln>
            <a:noFill/>
          </a:ln>
        </p:spPr>
      </p:pic>
      <p:pic>
        <p:nvPicPr>
          <p:cNvPr id="550" name="Google Shape;550;p43"/>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551" name="Google Shape;551;p43"/>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552" name="Google Shape;552;p43"/>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7"/>
          <p:cNvSpPr txBox="1"/>
          <p:nvPr/>
        </p:nvSpPr>
        <p:spPr>
          <a:xfrm>
            <a:off x="340653" y="220772"/>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Instructor materials – Chapter 2 Planning Guide</a:t>
            </a:r>
            <a:endParaRPr sz="1100"/>
          </a:p>
        </p:txBody>
      </p:sp>
      <p:sp>
        <p:nvSpPr>
          <p:cNvPr id="89" name="Google Shape;89;p17"/>
          <p:cNvSpPr txBox="1"/>
          <p:nvPr/>
        </p:nvSpPr>
        <p:spPr>
          <a:xfrm>
            <a:off x="340653" y="985793"/>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This PowerPoint deck is divided in two parts:</a:t>
            </a:r>
            <a:endParaRPr sz="1100"/>
          </a:p>
        </p:txBody>
      </p:sp>
      <p:sp>
        <p:nvSpPr>
          <p:cNvPr id="90" name="Google Shape;90;p17"/>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91" name="Google Shape;91;p17"/>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92" name="Google Shape;92;p17"/>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93" name="Google Shape;93;p17"/>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94" name="Google Shape;94;p17"/>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3 din fiecare capitol.</a:t>
            </a:r>
            <a:endParaRPr sz="1100"/>
          </a:p>
        </p:txBody>
      </p:sp>
      <p:sp>
        <p:nvSpPr>
          <p:cNvPr id="95" name="Google Shape;95;p17"/>
          <p:cNvSpPr txBox="1"/>
          <p:nvPr/>
        </p:nvSpPr>
        <p:spPr>
          <a:xfrm>
            <a:off x="340653" y="1407552"/>
            <a:ext cx="8383200" cy="2316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a:solidFill>
                  <a:srgbClr val="124191"/>
                </a:solidFill>
                <a:latin typeface="Lato"/>
                <a:ea typeface="Lato"/>
                <a:cs typeface="Lato"/>
                <a:sym typeface="Lato"/>
              </a:rPr>
              <a:t>Instructor Planning Guide</a:t>
            </a:r>
            <a:endParaRPr sz="1100"/>
          </a:p>
          <a:p>
            <a:pPr marL="342900" marR="0" lvl="0" indent="-342900" algn="l" rtl="0">
              <a:spcBef>
                <a:spcPts val="0"/>
              </a:spcBef>
              <a:spcAft>
                <a:spcPts val="0"/>
              </a:spcAft>
              <a:buClr>
                <a:srgbClr val="999B99"/>
              </a:buClr>
              <a:buSzPts val="1200"/>
              <a:buFont typeface="Arial"/>
              <a:buChar char="•"/>
            </a:pPr>
            <a:r>
              <a:rPr lang="en" sz="1200">
                <a:solidFill>
                  <a:srgbClr val="124191"/>
                </a:solidFill>
                <a:latin typeface="Lato"/>
                <a:ea typeface="Lato"/>
                <a:cs typeface="Lato"/>
                <a:sym typeface="Lato"/>
              </a:rPr>
              <a:t>Information to help you become familiar with the chapter</a:t>
            </a:r>
            <a:endParaRPr sz="1100"/>
          </a:p>
          <a:p>
            <a:pPr marL="342900" marR="0" lvl="0" indent="-342900" algn="l" rtl="0">
              <a:spcBef>
                <a:spcPts val="0"/>
              </a:spcBef>
              <a:spcAft>
                <a:spcPts val="0"/>
              </a:spcAft>
              <a:buClr>
                <a:srgbClr val="999B99"/>
              </a:buClr>
              <a:buSzPts val="1200"/>
              <a:buFont typeface="Arial"/>
              <a:buChar char="•"/>
            </a:pPr>
            <a:r>
              <a:rPr lang="en" sz="1200">
                <a:solidFill>
                  <a:srgbClr val="124191"/>
                </a:solidFill>
                <a:latin typeface="Lato"/>
                <a:ea typeface="Lato"/>
                <a:cs typeface="Lato"/>
                <a:sym typeface="Lato"/>
              </a:rPr>
              <a:t>Teaching aids</a:t>
            </a:r>
            <a:endParaRPr sz="1100"/>
          </a:p>
          <a:p>
            <a:pPr marL="342900" marR="0" lvl="0" indent="-266700" algn="l" rtl="0">
              <a:spcBef>
                <a:spcPts val="0"/>
              </a:spcBef>
              <a:spcAft>
                <a:spcPts val="0"/>
              </a:spcAft>
              <a:buClr>
                <a:srgbClr val="999B99"/>
              </a:buClr>
              <a:buSzPts val="1200"/>
              <a:buFont typeface="Arial"/>
              <a:buNone/>
            </a:pPr>
            <a:endParaRPr sz="1200">
              <a:solidFill>
                <a:srgbClr val="124191"/>
              </a:solidFill>
              <a:latin typeface="Lato"/>
              <a:ea typeface="Lato"/>
              <a:cs typeface="Lato"/>
              <a:sym typeface="Lato"/>
            </a:endParaRPr>
          </a:p>
          <a:p>
            <a:pPr marL="0" marR="0" lvl="0" indent="0" algn="l" rtl="0">
              <a:spcBef>
                <a:spcPts val="0"/>
              </a:spcBef>
              <a:spcAft>
                <a:spcPts val="0"/>
              </a:spcAft>
              <a:buNone/>
            </a:pPr>
            <a:r>
              <a:rPr lang="en" sz="1400">
                <a:solidFill>
                  <a:srgbClr val="124191"/>
                </a:solidFill>
                <a:latin typeface="Lato"/>
                <a:ea typeface="Lato"/>
                <a:cs typeface="Lato"/>
                <a:sym typeface="Lato"/>
              </a:rPr>
              <a:t>Instructor Class Presentation</a:t>
            </a:r>
            <a:endParaRPr sz="1100"/>
          </a:p>
          <a:p>
            <a:pPr marL="342900" marR="0" lvl="0" indent="-342900" algn="l" rtl="0">
              <a:spcBef>
                <a:spcPts val="0"/>
              </a:spcBef>
              <a:spcAft>
                <a:spcPts val="0"/>
              </a:spcAft>
              <a:buClr>
                <a:srgbClr val="999B99"/>
              </a:buClr>
              <a:buSzPts val="1200"/>
              <a:buFont typeface="Arial"/>
              <a:buChar char="•"/>
            </a:pPr>
            <a:r>
              <a:rPr lang="en" sz="1200">
                <a:solidFill>
                  <a:srgbClr val="124191"/>
                </a:solidFill>
                <a:latin typeface="Lato"/>
                <a:ea typeface="Lato"/>
                <a:cs typeface="Lato"/>
                <a:sym typeface="Lato"/>
              </a:rPr>
              <a:t>Optional slides that you can use in the classroom</a:t>
            </a:r>
            <a:endParaRPr sz="1100"/>
          </a:p>
          <a:p>
            <a:pPr marL="342900" marR="0" lvl="0" indent="-342900" algn="l" rtl="0">
              <a:spcBef>
                <a:spcPts val="0"/>
              </a:spcBef>
              <a:spcAft>
                <a:spcPts val="0"/>
              </a:spcAft>
              <a:buClr>
                <a:srgbClr val="999B99"/>
              </a:buClr>
              <a:buSzPts val="1200"/>
              <a:buFont typeface="Arial"/>
              <a:buChar char="•"/>
            </a:pPr>
            <a:r>
              <a:rPr lang="en" sz="1200">
                <a:solidFill>
                  <a:srgbClr val="124191"/>
                </a:solidFill>
                <a:latin typeface="Lato"/>
                <a:ea typeface="Lato"/>
                <a:cs typeface="Lato"/>
                <a:sym typeface="Lato"/>
              </a:rPr>
              <a:t>Begins on slide # 9</a:t>
            </a:r>
            <a:endParaRPr sz="1100"/>
          </a:p>
          <a:p>
            <a:pPr marL="342900" marR="0" lvl="0" indent="-266700" algn="l" rtl="0">
              <a:spcBef>
                <a:spcPts val="0"/>
              </a:spcBef>
              <a:spcAft>
                <a:spcPts val="0"/>
              </a:spcAft>
              <a:buClr>
                <a:srgbClr val="999B99"/>
              </a:buClr>
              <a:buSzPts val="1200"/>
              <a:buFont typeface="Arial"/>
              <a:buNone/>
            </a:pPr>
            <a:endParaRPr sz="1200">
              <a:solidFill>
                <a:srgbClr val="124191"/>
              </a:solidFill>
              <a:latin typeface="Lato"/>
              <a:ea typeface="Lato"/>
              <a:cs typeface="Lato"/>
              <a:sym typeface="Lato"/>
            </a:endParaRPr>
          </a:p>
          <a:p>
            <a:pPr marL="342900" marR="0" lvl="0" indent="-266700" algn="l" rtl="0">
              <a:spcBef>
                <a:spcPts val="0"/>
              </a:spcBef>
              <a:spcAft>
                <a:spcPts val="0"/>
              </a:spcAft>
              <a:buClr>
                <a:srgbClr val="999B99"/>
              </a:buClr>
              <a:buSzPts val="1200"/>
              <a:buFont typeface="Arial"/>
              <a:buNone/>
            </a:pPr>
            <a:endParaRPr sz="1200">
              <a:solidFill>
                <a:srgbClr val="124191"/>
              </a:solidFill>
              <a:latin typeface="Lato"/>
              <a:ea typeface="Lato"/>
              <a:cs typeface="Lato"/>
              <a:sym typeface="Lato"/>
            </a:endParaRPr>
          </a:p>
          <a:p>
            <a:pPr marL="0" marR="0" lvl="0" indent="0" algn="l" rtl="0">
              <a:spcBef>
                <a:spcPts val="0"/>
              </a:spcBef>
              <a:spcAft>
                <a:spcPts val="0"/>
              </a:spcAft>
              <a:buNone/>
            </a:pPr>
            <a:r>
              <a:rPr lang="en" sz="1200" b="1">
                <a:solidFill>
                  <a:srgbClr val="124191"/>
                </a:solidFill>
                <a:latin typeface="Lato"/>
                <a:ea typeface="Lato"/>
                <a:cs typeface="Lato"/>
                <a:sym typeface="Lato"/>
              </a:rPr>
              <a:t>Note: </a:t>
            </a:r>
            <a:endParaRPr sz="1100"/>
          </a:p>
          <a:p>
            <a:pPr marL="0" marR="0" lvl="0" indent="0" algn="l" rtl="0">
              <a:spcBef>
                <a:spcPts val="0"/>
              </a:spcBef>
              <a:spcAft>
                <a:spcPts val="0"/>
              </a:spcAft>
              <a:buNone/>
            </a:pPr>
            <a:r>
              <a:rPr lang="en" sz="1100">
                <a:solidFill>
                  <a:srgbClr val="124191"/>
                </a:solidFill>
                <a:latin typeface="Lato"/>
                <a:ea typeface="Lato"/>
                <a:cs typeface="Lato"/>
                <a:sym typeface="Lato"/>
              </a:rPr>
              <a:t>Remove the Planning Guide from this presentation before sharing with anyone. </a:t>
            </a:r>
            <a:endParaRPr sz="1100"/>
          </a:p>
          <a:p>
            <a:pPr marL="0" marR="0" lvl="0" indent="0" algn="l" rtl="0">
              <a:spcBef>
                <a:spcPts val="0"/>
              </a:spcBef>
              <a:spcAft>
                <a:spcPts val="0"/>
              </a:spcAft>
              <a:buNone/>
            </a:pPr>
            <a:r>
              <a:rPr lang="en" sz="1100">
                <a:solidFill>
                  <a:srgbClr val="124191"/>
                </a:solidFill>
                <a:latin typeface="Lato"/>
                <a:ea typeface="Lato"/>
                <a:cs typeface="Lato"/>
                <a:sym typeface="Lato"/>
              </a:rPr>
              <a:t>For additional help and resources, please send an email to </a:t>
            </a:r>
            <a:r>
              <a:rPr lang="en" sz="1100" u="sng">
                <a:solidFill>
                  <a:schemeClr val="hlink"/>
                </a:solidFill>
                <a:latin typeface="Lato"/>
                <a:ea typeface="Lato"/>
                <a:cs typeface="Lato"/>
                <a:sym typeface="Lato"/>
                <a:hlinkClick r:id="rId3"/>
              </a:rPr>
              <a:t>contact@savnet.ro</a:t>
            </a:r>
            <a:r>
              <a:rPr lang="en" sz="1100">
                <a:solidFill>
                  <a:srgbClr val="124191"/>
                </a:solidFill>
                <a:latin typeface="Lato"/>
                <a:ea typeface="Lato"/>
                <a:cs typeface="Lato"/>
                <a:sym typeface="Lato"/>
              </a:rPr>
              <a:t> </a:t>
            </a:r>
            <a:endParaRPr sz="1100"/>
          </a:p>
        </p:txBody>
      </p:sp>
      <p:pic>
        <p:nvPicPr>
          <p:cNvPr id="96" name="Google Shape;96;p17"/>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97" name="Google Shape;97;p17"/>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98" name="Google Shape;98;p17"/>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99" name="Google Shape;99;p17"/>
          <p:cNvSpPr/>
          <p:nvPr/>
        </p:nvSpPr>
        <p:spPr>
          <a:xfrm>
            <a:off x="-1973899" y="1681667"/>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Hidden slide. </a:t>
            </a:r>
            <a:endParaRPr sz="11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4"/>
          <p:cNvSpPr txBox="1"/>
          <p:nvPr/>
        </p:nvSpPr>
        <p:spPr>
          <a:xfrm>
            <a:off x="377036" y="243090"/>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Quiz – part 1/2</a:t>
            </a:r>
            <a:endParaRPr sz="1100"/>
          </a:p>
        </p:txBody>
      </p:sp>
      <p:sp>
        <p:nvSpPr>
          <p:cNvPr id="559" name="Google Shape;559;p44"/>
          <p:cNvSpPr txBox="1"/>
          <p:nvPr/>
        </p:nvSpPr>
        <p:spPr>
          <a:xfrm>
            <a:off x="377036" y="1213718"/>
            <a:ext cx="8383200" cy="3255600"/>
          </a:xfrm>
          <a:prstGeom prst="rect">
            <a:avLst/>
          </a:prstGeom>
          <a:noFill/>
          <a:ln>
            <a:noFill/>
          </a:ln>
        </p:spPr>
        <p:txBody>
          <a:bodyPr spcFirstLastPara="1" wrap="square" lIns="68575" tIns="34275" rIns="68575" bIns="34275" anchor="t" anchorCtr="0">
            <a:spAutoFit/>
          </a:bodyPr>
          <a:lstStyle/>
          <a:p>
            <a:pPr marL="342900" lvl="0" indent="-260350" algn="l" rtl="0">
              <a:spcBef>
                <a:spcPts val="0"/>
              </a:spcBef>
              <a:spcAft>
                <a:spcPts val="0"/>
              </a:spcAft>
              <a:buClr>
                <a:srgbClr val="999B99"/>
              </a:buClr>
              <a:buSzPts val="1500"/>
              <a:buFont typeface="Calibri"/>
              <a:buAutoNum type="arabicPeriod"/>
            </a:pPr>
            <a:r>
              <a:rPr lang="en" sz="1500" b="1">
                <a:solidFill>
                  <a:srgbClr val="001234"/>
                </a:solidFill>
                <a:latin typeface="Lato"/>
                <a:ea typeface="Lato"/>
                <a:cs typeface="Lato"/>
                <a:sym typeface="Lato"/>
              </a:rPr>
              <a:t>Care din urmatoarele sunt tipuri de date mutabile?</a:t>
            </a:r>
            <a:endParaRPr sz="1100">
              <a:solidFill>
                <a:schemeClr val="dk1"/>
              </a:solidFill>
            </a:endParaRPr>
          </a:p>
          <a:p>
            <a:pPr marL="685800" lvl="1" indent="-2540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Sirurile</a:t>
            </a:r>
            <a:endParaRPr sz="1100">
              <a:solidFill>
                <a:schemeClr val="dk1"/>
              </a:solidFill>
            </a:endParaRPr>
          </a:p>
          <a:p>
            <a:pPr marL="685800" lvl="1" indent="-2540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Listele</a:t>
            </a:r>
            <a:endParaRPr sz="1100">
              <a:solidFill>
                <a:schemeClr val="dk1"/>
              </a:solidFill>
            </a:endParaRPr>
          </a:p>
          <a:p>
            <a:pPr marL="685800" lvl="1" indent="-2540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Tuplurile</a:t>
            </a:r>
            <a:endParaRPr sz="1100">
              <a:solidFill>
                <a:schemeClr val="dk1"/>
              </a:solidFill>
            </a:endParaRPr>
          </a:p>
          <a:p>
            <a:pPr marL="685800" lvl="1" indent="-2540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Boolenele</a:t>
            </a:r>
            <a:endParaRPr sz="1500" b="1">
              <a:solidFill>
                <a:srgbClr val="001234"/>
              </a:solidFill>
              <a:latin typeface="Lato"/>
              <a:ea typeface="Lato"/>
              <a:cs typeface="Lato"/>
              <a:sym typeface="Lato"/>
            </a:endParaRPr>
          </a:p>
          <a:p>
            <a:pPr marL="342900" marR="0" lvl="1" indent="0" algn="l" rtl="0">
              <a:spcBef>
                <a:spcPts val="0"/>
              </a:spcBef>
              <a:spcAft>
                <a:spcPts val="0"/>
              </a:spcAft>
              <a:buNone/>
            </a:pPr>
            <a:endParaRPr sz="1500" b="0" i="0" u="none" strike="noStrike" cap="none">
              <a:solidFill>
                <a:srgbClr val="001234"/>
              </a:solidFill>
              <a:latin typeface="Lato"/>
              <a:ea typeface="Lato"/>
              <a:cs typeface="Lato"/>
              <a:sym typeface="Lato"/>
            </a:endParaRPr>
          </a:p>
          <a:p>
            <a:pPr marL="342900" marR="0" lvl="0" indent="-336550" algn="l" rtl="0">
              <a:spcBef>
                <a:spcPts val="0"/>
              </a:spcBef>
              <a:spcAft>
                <a:spcPts val="0"/>
              </a:spcAft>
              <a:buClr>
                <a:srgbClr val="999B99"/>
              </a:buClr>
              <a:buSzPts val="1500"/>
              <a:buFont typeface="Calibri"/>
              <a:buAutoNum type="arabicPeriod"/>
            </a:pPr>
            <a:r>
              <a:rPr lang="en" sz="1500" b="1" i="1">
                <a:solidFill>
                  <a:srgbClr val="001234"/>
                </a:solidFill>
                <a:latin typeface="Lato"/>
                <a:ea typeface="Lato"/>
                <a:cs typeface="Lato"/>
                <a:sym typeface="Lato"/>
              </a:rPr>
              <a:t>print(“Monty \”Python\”) </a:t>
            </a:r>
            <a:r>
              <a:rPr lang="en" sz="1500" b="1">
                <a:solidFill>
                  <a:srgbClr val="001234"/>
                </a:solidFill>
                <a:latin typeface="Lato"/>
                <a:ea typeface="Lato"/>
                <a:cs typeface="Lato"/>
                <a:sym typeface="Lato"/>
              </a:rPr>
              <a:t>va rezulta in?</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Monty \Python\</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Monty “Python”</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Eroare</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Monty \”Python\”</a:t>
            </a:r>
            <a:endParaRPr sz="1100"/>
          </a:p>
          <a:p>
            <a:pPr marL="342900" marR="0" lvl="1" indent="0" algn="l" rtl="0">
              <a:spcBef>
                <a:spcPts val="0"/>
              </a:spcBef>
              <a:spcAft>
                <a:spcPts val="0"/>
              </a:spcAft>
              <a:buNone/>
            </a:pPr>
            <a:endParaRPr sz="1500" b="0" i="0" u="none" strike="noStrike" cap="none">
              <a:solidFill>
                <a:srgbClr val="001234"/>
              </a:solidFill>
              <a:latin typeface="Lato"/>
              <a:ea typeface="Lato"/>
              <a:cs typeface="Lato"/>
              <a:sym typeface="Lato"/>
            </a:endParaRPr>
          </a:p>
          <a:p>
            <a:pPr marL="685800" marR="0" lvl="1" indent="-254000" algn="l" rtl="0">
              <a:spcBef>
                <a:spcPts val="0"/>
              </a:spcBef>
              <a:spcAft>
                <a:spcPts val="0"/>
              </a:spcAft>
              <a:buClr>
                <a:srgbClr val="999B99"/>
              </a:buClr>
              <a:buSzPts val="1500"/>
              <a:buFont typeface="Calibri"/>
              <a:buNone/>
            </a:pPr>
            <a:endParaRPr sz="1500" b="0" i="0" u="none" strike="noStrike" cap="none">
              <a:solidFill>
                <a:srgbClr val="001234"/>
              </a:solidFill>
              <a:latin typeface="Lato"/>
              <a:ea typeface="Lato"/>
              <a:cs typeface="Lato"/>
              <a:sym typeface="Lato"/>
            </a:endParaRPr>
          </a:p>
          <a:p>
            <a:pPr marL="0" marR="0" lvl="0" indent="0" algn="l" rtl="0">
              <a:spcBef>
                <a:spcPts val="0"/>
              </a:spcBef>
              <a:spcAft>
                <a:spcPts val="0"/>
              </a:spcAft>
              <a:buNone/>
            </a:pPr>
            <a:endParaRPr sz="2000">
              <a:solidFill>
                <a:srgbClr val="124191"/>
              </a:solidFill>
              <a:latin typeface="Lato"/>
              <a:ea typeface="Lato"/>
              <a:cs typeface="Lato"/>
              <a:sym typeface="Lato"/>
            </a:endParaRPr>
          </a:p>
        </p:txBody>
      </p:sp>
      <p:sp>
        <p:nvSpPr>
          <p:cNvPr id="560" name="Google Shape;560;p44"/>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61" name="Google Shape;561;p44"/>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62" name="Google Shape;562;p44"/>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63" name="Google Shape;563;p44"/>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64" name="Google Shape;564;p44"/>
          <p:cNvSpPr/>
          <p:nvPr/>
        </p:nvSpPr>
        <p:spPr>
          <a:xfrm>
            <a:off x="-1973897" y="873100"/>
            <a:ext cx="1847700" cy="8772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 -6 in fiecare capitol, unde [n] – ultimul slide din acel capitol si va fi folosit pentru bibliografia suplimentara.</a:t>
            </a:r>
            <a:endParaRPr sz="1100"/>
          </a:p>
        </p:txBody>
      </p:sp>
      <p:pic>
        <p:nvPicPr>
          <p:cNvPr id="565" name="Google Shape;565;p44"/>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566" name="Google Shape;566;p44"/>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567" name="Google Shape;567;p44"/>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5"/>
          <p:cNvSpPr txBox="1"/>
          <p:nvPr/>
        </p:nvSpPr>
        <p:spPr>
          <a:xfrm>
            <a:off x="377036" y="243090"/>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Quiz – part 2/2</a:t>
            </a:r>
            <a:endParaRPr sz="1100"/>
          </a:p>
        </p:txBody>
      </p:sp>
      <p:sp>
        <p:nvSpPr>
          <p:cNvPr id="574" name="Google Shape;574;p45"/>
          <p:cNvSpPr txBox="1"/>
          <p:nvPr/>
        </p:nvSpPr>
        <p:spPr>
          <a:xfrm>
            <a:off x="378602" y="560083"/>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4A4A4A"/>
                </a:solidFill>
                <a:latin typeface="Lato"/>
                <a:ea typeface="Lato"/>
                <a:cs typeface="Lato"/>
                <a:sym typeface="Lato"/>
              </a:rPr>
              <a:t>Subtitle should use sentence case</a:t>
            </a:r>
            <a:endParaRPr sz="1100"/>
          </a:p>
        </p:txBody>
      </p:sp>
      <p:sp>
        <p:nvSpPr>
          <p:cNvPr id="575" name="Google Shape;575;p45"/>
          <p:cNvSpPr txBox="1"/>
          <p:nvPr/>
        </p:nvSpPr>
        <p:spPr>
          <a:xfrm>
            <a:off x="377036" y="1213718"/>
            <a:ext cx="8383200" cy="2793600"/>
          </a:xfrm>
          <a:prstGeom prst="rect">
            <a:avLst/>
          </a:prstGeom>
          <a:noFill/>
          <a:ln>
            <a:noFill/>
          </a:ln>
        </p:spPr>
        <p:txBody>
          <a:bodyPr spcFirstLastPara="1" wrap="square" lIns="68575" tIns="34275" rIns="68575" bIns="34275" anchor="t" anchorCtr="0">
            <a:spAutoFit/>
          </a:bodyPr>
          <a:lstStyle/>
          <a:p>
            <a:pPr marL="342900" marR="0" lvl="0" indent="-336550" algn="l" rtl="0">
              <a:spcBef>
                <a:spcPts val="0"/>
              </a:spcBef>
              <a:spcAft>
                <a:spcPts val="0"/>
              </a:spcAft>
              <a:buClr>
                <a:srgbClr val="999B99"/>
              </a:buClr>
              <a:buSzPts val="1500"/>
              <a:buFont typeface="Calibri"/>
              <a:buAutoNum type="arabicPeriod"/>
            </a:pPr>
            <a:r>
              <a:rPr lang="en" sz="1500" b="1" i="1">
                <a:solidFill>
                  <a:srgbClr val="001234"/>
                </a:solidFill>
                <a:latin typeface="Lato"/>
                <a:ea typeface="Lato"/>
                <a:cs typeface="Lato"/>
                <a:sym typeface="Lato"/>
              </a:rPr>
              <a:t>a = 5</a:t>
            </a:r>
            <a:endParaRPr sz="1500" b="1" i="1">
              <a:solidFill>
                <a:srgbClr val="001234"/>
              </a:solidFill>
              <a:latin typeface="Lato"/>
              <a:ea typeface="Lato"/>
              <a:cs typeface="Lato"/>
              <a:sym typeface="Lato"/>
            </a:endParaRPr>
          </a:p>
          <a:p>
            <a:pPr marL="342900" marR="0" lvl="0" indent="0" algn="l" rtl="0">
              <a:spcBef>
                <a:spcPts val="0"/>
              </a:spcBef>
              <a:spcAft>
                <a:spcPts val="0"/>
              </a:spcAft>
              <a:buNone/>
            </a:pPr>
            <a:r>
              <a:rPr lang="en" sz="1500" b="1" i="1">
                <a:solidFill>
                  <a:srgbClr val="001234"/>
                </a:solidFill>
                <a:latin typeface="Lato"/>
                <a:ea typeface="Lato"/>
                <a:cs typeface="Lato"/>
                <a:sym typeface="Lato"/>
              </a:rPr>
              <a:t>b = 6</a:t>
            </a:r>
            <a:endParaRPr sz="1500" b="1" i="1">
              <a:solidFill>
                <a:srgbClr val="001234"/>
              </a:solidFill>
              <a:latin typeface="Lato"/>
              <a:ea typeface="Lato"/>
              <a:cs typeface="Lato"/>
              <a:sym typeface="Lato"/>
            </a:endParaRPr>
          </a:p>
          <a:p>
            <a:pPr marL="342900" marR="0" lvl="0" indent="0" algn="l" rtl="0">
              <a:spcBef>
                <a:spcPts val="0"/>
              </a:spcBef>
              <a:spcAft>
                <a:spcPts val="0"/>
              </a:spcAft>
              <a:buNone/>
            </a:pPr>
            <a:r>
              <a:rPr lang="en" sz="1500" b="1" i="1">
                <a:solidFill>
                  <a:srgbClr val="001234"/>
                </a:solidFill>
                <a:latin typeface="Lato"/>
                <a:ea typeface="Lato"/>
                <a:cs typeface="Lato"/>
                <a:sym typeface="Lato"/>
              </a:rPr>
              <a:t>print(“Rezultatul functiei este: “ + (a + b))</a:t>
            </a:r>
            <a:endParaRPr sz="1500" b="1" i="1">
              <a:solidFill>
                <a:srgbClr val="001234"/>
              </a:solidFill>
              <a:latin typeface="Lato"/>
              <a:ea typeface="Lato"/>
              <a:cs typeface="Lato"/>
              <a:sym typeface="Lato"/>
            </a:endParaRPr>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Rezultatul functiei este 11</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Rezultatul functiei este 56</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Eroare: nu se pot efectua operatii matematice in functia print()</a:t>
            </a:r>
            <a:endParaRPr sz="1100"/>
          </a:p>
          <a:p>
            <a:pPr marL="685800" marR="0" lvl="1" indent="-342900" algn="l" rtl="0">
              <a:spcBef>
                <a:spcPts val="0"/>
              </a:spcBef>
              <a:spcAft>
                <a:spcPts val="0"/>
              </a:spcAft>
              <a:buClr>
                <a:srgbClr val="999B99"/>
              </a:buClr>
              <a:buSzPts val="1400"/>
              <a:buFont typeface="Calibri"/>
              <a:buAutoNum type="alphaLcPeriod"/>
            </a:pPr>
            <a:r>
              <a:rPr lang="en">
                <a:solidFill>
                  <a:srgbClr val="001234"/>
                </a:solidFill>
                <a:latin typeface="Lato"/>
                <a:ea typeface="Lato"/>
                <a:cs typeface="Lato"/>
                <a:sym typeface="Lato"/>
              </a:rPr>
              <a:t>Eroare: nu se pot concatena tipuri de date diferite</a:t>
            </a:r>
            <a:endParaRPr sz="1100"/>
          </a:p>
          <a:p>
            <a:pPr marL="342900" marR="0" lvl="1" indent="0" algn="l" rtl="0">
              <a:spcBef>
                <a:spcPts val="0"/>
              </a:spcBef>
              <a:spcAft>
                <a:spcPts val="0"/>
              </a:spcAft>
              <a:buNone/>
            </a:pPr>
            <a:endParaRPr sz="1500" b="0" i="0" u="none" strike="noStrike" cap="none">
              <a:solidFill>
                <a:srgbClr val="001234"/>
              </a:solidFill>
              <a:latin typeface="Lato"/>
              <a:ea typeface="Lato"/>
              <a:cs typeface="Lato"/>
              <a:sym typeface="Lato"/>
            </a:endParaRPr>
          </a:p>
          <a:p>
            <a:pPr marL="342900" marR="0" lvl="0" indent="0" algn="l" rtl="0">
              <a:spcBef>
                <a:spcPts val="0"/>
              </a:spcBef>
              <a:spcAft>
                <a:spcPts val="0"/>
              </a:spcAft>
              <a:buNone/>
            </a:pPr>
            <a:endParaRPr sz="1100"/>
          </a:p>
          <a:p>
            <a:pPr marL="342900" marR="0" lvl="1" indent="0" algn="l" rtl="0">
              <a:spcBef>
                <a:spcPts val="0"/>
              </a:spcBef>
              <a:spcAft>
                <a:spcPts val="0"/>
              </a:spcAft>
              <a:buNone/>
            </a:pPr>
            <a:endParaRPr sz="1500" b="0" i="0" u="none" strike="noStrike" cap="none">
              <a:solidFill>
                <a:srgbClr val="001234"/>
              </a:solidFill>
              <a:latin typeface="Lato"/>
              <a:ea typeface="Lato"/>
              <a:cs typeface="Lato"/>
              <a:sym typeface="Lato"/>
            </a:endParaRPr>
          </a:p>
          <a:p>
            <a:pPr marL="685800" marR="0" lvl="1" indent="-254000" algn="l" rtl="0">
              <a:spcBef>
                <a:spcPts val="0"/>
              </a:spcBef>
              <a:spcAft>
                <a:spcPts val="0"/>
              </a:spcAft>
              <a:buClr>
                <a:srgbClr val="999B99"/>
              </a:buClr>
              <a:buSzPts val="1500"/>
              <a:buFont typeface="Calibri"/>
              <a:buNone/>
            </a:pPr>
            <a:endParaRPr sz="1500" b="0" i="0" u="none" strike="noStrike" cap="none">
              <a:solidFill>
                <a:srgbClr val="001234"/>
              </a:solidFill>
              <a:latin typeface="Lato"/>
              <a:ea typeface="Lato"/>
              <a:cs typeface="Lato"/>
              <a:sym typeface="Lato"/>
            </a:endParaRPr>
          </a:p>
          <a:p>
            <a:pPr marL="0" marR="0" lvl="0" indent="0" algn="l" rtl="0">
              <a:spcBef>
                <a:spcPts val="0"/>
              </a:spcBef>
              <a:spcAft>
                <a:spcPts val="0"/>
              </a:spcAft>
              <a:buNone/>
            </a:pPr>
            <a:endParaRPr sz="2000">
              <a:solidFill>
                <a:srgbClr val="124191"/>
              </a:solidFill>
              <a:latin typeface="Lato"/>
              <a:ea typeface="Lato"/>
              <a:cs typeface="Lato"/>
              <a:sym typeface="Lato"/>
            </a:endParaRPr>
          </a:p>
        </p:txBody>
      </p:sp>
      <p:sp>
        <p:nvSpPr>
          <p:cNvPr id="576" name="Google Shape;576;p45"/>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77" name="Google Shape;577;p45"/>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78" name="Google Shape;578;p45"/>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79" name="Google Shape;579;p45"/>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80" name="Google Shape;580;p45"/>
          <p:cNvSpPr/>
          <p:nvPr/>
        </p:nvSpPr>
        <p:spPr>
          <a:xfrm>
            <a:off x="-1973897" y="873100"/>
            <a:ext cx="1847700" cy="8772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 -5 in fiecare capitol, unde [n] – ultimul slide din acel capitol si va fi folosit pentru bibliografia suplimentara.</a:t>
            </a:r>
            <a:endParaRPr sz="1100"/>
          </a:p>
        </p:txBody>
      </p:sp>
      <p:pic>
        <p:nvPicPr>
          <p:cNvPr id="581" name="Google Shape;581;p45"/>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582" name="Google Shape;582;p45"/>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583" name="Google Shape;583;p45"/>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46"/>
          <p:cNvPicPr preferRelativeResize="0"/>
          <p:nvPr/>
        </p:nvPicPr>
        <p:blipFill rotWithShape="1">
          <a:blip r:embed="rId3">
            <a:alphaModFix/>
          </a:blip>
          <a:srcRect/>
          <a:stretch/>
        </p:blipFill>
        <p:spPr>
          <a:xfrm>
            <a:off x="0" y="0"/>
            <a:ext cx="9143996" cy="2785188"/>
          </a:xfrm>
          <a:prstGeom prst="rect">
            <a:avLst/>
          </a:prstGeom>
          <a:noFill/>
          <a:ln>
            <a:noFill/>
          </a:ln>
        </p:spPr>
      </p:pic>
      <p:sp>
        <p:nvSpPr>
          <p:cNvPr id="590" name="Google Shape;590;p46"/>
          <p:cNvSpPr txBox="1"/>
          <p:nvPr/>
        </p:nvSpPr>
        <p:spPr>
          <a:xfrm>
            <a:off x="667012" y="3264140"/>
            <a:ext cx="8462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124191"/>
                </a:solidFill>
                <a:latin typeface="Lato"/>
                <a:ea typeface="Lato"/>
                <a:cs typeface="Lato"/>
                <a:sym typeface="Lato"/>
              </a:rPr>
              <a:t>Resurse suplimentare:</a:t>
            </a:r>
            <a:endParaRPr sz="1100"/>
          </a:p>
        </p:txBody>
      </p:sp>
      <p:sp>
        <p:nvSpPr>
          <p:cNvPr id="591" name="Google Shape;591;p46"/>
          <p:cNvSpPr txBox="1"/>
          <p:nvPr/>
        </p:nvSpPr>
        <p:spPr>
          <a:xfrm>
            <a:off x="662345" y="3651362"/>
            <a:ext cx="8462700" cy="592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600" b="1">
              <a:solidFill>
                <a:srgbClr val="124191"/>
              </a:solidFill>
              <a:latin typeface="Lato"/>
              <a:ea typeface="Lato"/>
              <a:cs typeface="Lato"/>
              <a:sym typeface="Lato"/>
            </a:endParaRPr>
          </a:p>
          <a:p>
            <a:pPr marL="254000" marR="0" lvl="0" indent="-254000" algn="l" rtl="0">
              <a:spcBef>
                <a:spcPts val="0"/>
              </a:spcBef>
              <a:spcAft>
                <a:spcPts val="0"/>
              </a:spcAft>
              <a:buClr>
                <a:srgbClr val="124191"/>
              </a:buClr>
              <a:buSzPts val="1400"/>
              <a:buFont typeface="Arial"/>
              <a:buChar char="•"/>
            </a:pPr>
            <a:r>
              <a:rPr lang="en">
                <a:solidFill>
                  <a:srgbClr val="124191"/>
                </a:solidFill>
                <a:latin typeface="Lato"/>
                <a:ea typeface="Lato"/>
                <a:cs typeface="Lato"/>
                <a:sym typeface="Lato"/>
              </a:rPr>
              <a:t>Documentatia Python oficiala: https://docs.python.org/3/</a:t>
            </a:r>
            <a:endParaRPr sz="1100"/>
          </a:p>
          <a:p>
            <a:pPr marL="254000" marR="0" lvl="0" indent="-254000" algn="l" rtl="0">
              <a:spcBef>
                <a:spcPts val="0"/>
              </a:spcBef>
              <a:spcAft>
                <a:spcPts val="0"/>
              </a:spcAft>
              <a:buClr>
                <a:srgbClr val="124191"/>
              </a:buClr>
              <a:buSzPts val="1400"/>
              <a:buFont typeface="Arial"/>
              <a:buChar char="•"/>
            </a:pPr>
            <a:r>
              <a:rPr lang="en">
                <a:solidFill>
                  <a:srgbClr val="124191"/>
                </a:solidFill>
                <a:latin typeface="Lato"/>
                <a:ea typeface="Lato"/>
                <a:cs typeface="Lato"/>
                <a:sym typeface="Lato"/>
              </a:rPr>
              <a:t>Curicula netacad - PEP:  Capitolul 2</a:t>
            </a:r>
            <a:endParaRPr sz="1100"/>
          </a:p>
        </p:txBody>
      </p:sp>
      <p:sp>
        <p:nvSpPr>
          <p:cNvPr id="592" name="Google Shape;592;p46"/>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593" name="Google Shape;593;p46"/>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594" name="Google Shape;594;p46"/>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595" name="Google Shape;595;p46"/>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596" name="Google Shape;596;p46"/>
          <p:cNvSpPr/>
          <p:nvPr/>
        </p:nvSpPr>
        <p:spPr>
          <a:xfrm>
            <a:off x="-1973897" y="873100"/>
            <a:ext cx="1847700" cy="8772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 -4 in fiecare capitol, unde [n] – ultimul slide din acel capitol si va fi folosit pentru bibliografia suplimentara.</a:t>
            </a:r>
            <a:endParaRPr sz="1100"/>
          </a:p>
        </p:txBody>
      </p:sp>
      <p:pic>
        <p:nvPicPr>
          <p:cNvPr id="597" name="Google Shape;597;p46"/>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598" name="Google Shape;598;p46"/>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599" name="Google Shape;599;p46"/>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7"/>
          <p:cNvSpPr/>
          <p:nvPr/>
        </p:nvSpPr>
        <p:spPr>
          <a:xfrm>
            <a:off x="-1" y="-32274"/>
            <a:ext cx="9144000" cy="3066000"/>
          </a:xfrm>
          <a:prstGeom prst="rect">
            <a:avLst/>
          </a:prstGeom>
          <a:solidFill>
            <a:schemeClr val="dk1"/>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6" name="Google Shape;606;p47"/>
          <p:cNvSpPr txBox="1"/>
          <p:nvPr/>
        </p:nvSpPr>
        <p:spPr>
          <a:xfrm>
            <a:off x="681213" y="3439179"/>
            <a:ext cx="84627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124191"/>
                </a:solidFill>
                <a:latin typeface="Lato"/>
                <a:ea typeface="Lato"/>
                <a:cs typeface="Lato"/>
                <a:sym typeface="Lato"/>
              </a:rPr>
              <a:t>Home Activities</a:t>
            </a:r>
            <a:endParaRPr sz="1100"/>
          </a:p>
        </p:txBody>
      </p:sp>
      <p:sp>
        <p:nvSpPr>
          <p:cNvPr id="607" name="Google Shape;607;p47"/>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608" name="Google Shape;608;p47"/>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609" name="Google Shape;609;p47"/>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610" name="Google Shape;610;p47"/>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611" name="Google Shape;611;p47"/>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[n]-3 in fiecare capitol, unde [n] – ultimul slide din acel capitol. </a:t>
            </a:r>
            <a:endParaRPr sz="1100"/>
          </a:p>
        </p:txBody>
      </p:sp>
      <p:pic>
        <p:nvPicPr>
          <p:cNvPr id="612" name="Google Shape;612;p47"/>
          <p:cNvPicPr preferRelativeResize="0"/>
          <p:nvPr/>
        </p:nvPicPr>
        <p:blipFill rotWithShape="1">
          <a:blip r:embed="rId3">
            <a:alphaModFix/>
          </a:blip>
          <a:srcRect/>
          <a:stretch/>
        </p:blipFill>
        <p:spPr>
          <a:xfrm>
            <a:off x="2993316" y="-32274"/>
            <a:ext cx="2678654" cy="3046981"/>
          </a:xfrm>
          <a:prstGeom prst="rect">
            <a:avLst/>
          </a:prstGeom>
          <a:noFill/>
          <a:ln>
            <a:noFill/>
          </a:ln>
        </p:spPr>
      </p:pic>
      <p:pic>
        <p:nvPicPr>
          <p:cNvPr id="613" name="Google Shape;613;p47"/>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614" name="Google Shape;614;p47"/>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615" name="Google Shape;615;p47"/>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8"/>
          <p:cNvSpPr txBox="1"/>
          <p:nvPr/>
        </p:nvSpPr>
        <p:spPr>
          <a:xfrm>
            <a:off x="377036" y="232314"/>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How to achieve extraordinary results</a:t>
            </a:r>
            <a:endParaRPr sz="1100"/>
          </a:p>
        </p:txBody>
      </p:sp>
      <p:sp>
        <p:nvSpPr>
          <p:cNvPr id="622" name="Google Shape;622;p48"/>
          <p:cNvSpPr txBox="1"/>
          <p:nvPr/>
        </p:nvSpPr>
        <p:spPr>
          <a:xfrm>
            <a:off x="377036" y="754050"/>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Up to the next session:</a:t>
            </a:r>
            <a:endParaRPr sz="1100"/>
          </a:p>
        </p:txBody>
      </p:sp>
      <p:sp>
        <p:nvSpPr>
          <p:cNvPr id="623" name="Google Shape;623;p48"/>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624" name="Google Shape;624;p48"/>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625" name="Google Shape;625;p48"/>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626" name="Google Shape;626;p48"/>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627" name="Google Shape;627;p48"/>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[n]-2 in fiecare capitol, unde [n] – ultimul slide din acel capitol. </a:t>
            </a:r>
            <a:endParaRPr sz="1100"/>
          </a:p>
        </p:txBody>
      </p:sp>
      <p:graphicFrame>
        <p:nvGraphicFramePr>
          <p:cNvPr id="628" name="Google Shape;628;p48"/>
          <p:cNvGraphicFramePr/>
          <p:nvPr/>
        </p:nvGraphicFramePr>
        <p:xfrm>
          <a:off x="643415" y="1212338"/>
          <a:ext cx="3000000" cy="3000000"/>
        </p:xfrm>
        <a:graphic>
          <a:graphicData uri="http://schemas.openxmlformats.org/drawingml/2006/table">
            <a:tbl>
              <a:tblPr firstRow="1" bandRow="1">
                <a:solidFill>
                  <a:srgbClr val="124191"/>
                </a:solidFill>
                <a:tableStyleId>{88606EC9-5B4F-4D8D-8719-E8B59541E6FB}</a:tableStyleId>
              </a:tblPr>
              <a:tblGrid>
                <a:gridCol w="2257850">
                  <a:extLst>
                    <a:ext uri="{9D8B030D-6E8A-4147-A177-3AD203B41FA5}">
                      <a16:colId xmlns:a16="http://schemas.microsoft.com/office/drawing/2014/main" val="20000"/>
                    </a:ext>
                  </a:extLst>
                </a:gridCol>
                <a:gridCol w="1886550">
                  <a:extLst>
                    <a:ext uri="{9D8B030D-6E8A-4147-A177-3AD203B41FA5}">
                      <a16:colId xmlns:a16="http://schemas.microsoft.com/office/drawing/2014/main" val="20001"/>
                    </a:ext>
                  </a:extLst>
                </a:gridCol>
                <a:gridCol w="3972275">
                  <a:extLst>
                    <a:ext uri="{9D8B030D-6E8A-4147-A177-3AD203B41FA5}">
                      <a16:colId xmlns:a16="http://schemas.microsoft.com/office/drawing/2014/main" val="20002"/>
                    </a:ext>
                  </a:extLst>
                </a:gridCol>
              </a:tblGrid>
              <a:tr h="224300">
                <a:tc>
                  <a:txBody>
                    <a:bodyPr/>
                    <a:lstStyle/>
                    <a:p>
                      <a:pPr marL="0" marR="0" lvl="0" indent="0" algn="ctr" rtl="0">
                        <a:spcBef>
                          <a:spcPts val="0"/>
                        </a:spcBef>
                        <a:spcAft>
                          <a:spcPts val="0"/>
                        </a:spcAft>
                        <a:buNone/>
                      </a:pPr>
                      <a:r>
                        <a:rPr lang="en" sz="1200" b="1">
                          <a:latin typeface="Lato"/>
                          <a:ea typeface="Lato"/>
                          <a:cs typeface="Lato"/>
                          <a:sym typeface="Lato"/>
                        </a:rPr>
                        <a:t>Type of Activity</a:t>
                      </a:r>
                      <a:endParaRPr sz="1100"/>
                    </a:p>
                  </a:txBody>
                  <a:tcPr marL="68600" marR="68600" marT="34300" marB="34300" anchor="ctr">
                    <a:solidFill>
                      <a:srgbClr val="124191"/>
                    </a:solidFill>
                  </a:tcPr>
                </a:tc>
                <a:tc>
                  <a:txBody>
                    <a:bodyPr/>
                    <a:lstStyle/>
                    <a:p>
                      <a:pPr marL="0" marR="0" lvl="0" indent="0" algn="l" rtl="0">
                        <a:spcBef>
                          <a:spcPts val="0"/>
                        </a:spcBef>
                        <a:spcAft>
                          <a:spcPts val="0"/>
                        </a:spcAft>
                        <a:buNone/>
                      </a:pPr>
                      <a:r>
                        <a:rPr lang="en" sz="1200" b="1">
                          <a:latin typeface="Lato"/>
                          <a:ea typeface="Lato"/>
                          <a:cs typeface="Lato"/>
                          <a:sym typeface="Lato"/>
                        </a:rPr>
                        <a:t>Description</a:t>
                      </a:r>
                      <a:endParaRPr sz="1100"/>
                    </a:p>
                  </a:txBody>
                  <a:tcPr marL="68600" marR="68600" marT="34300" marB="34300" anchor="ctr">
                    <a:solidFill>
                      <a:srgbClr val="124191"/>
                    </a:solidFill>
                  </a:tcPr>
                </a:tc>
                <a:tc>
                  <a:txBody>
                    <a:bodyPr/>
                    <a:lstStyle/>
                    <a:p>
                      <a:pPr marL="0" marR="0" lvl="0" indent="0" algn="l" rtl="0">
                        <a:spcBef>
                          <a:spcPts val="0"/>
                        </a:spcBef>
                        <a:spcAft>
                          <a:spcPts val="0"/>
                        </a:spcAft>
                        <a:buNone/>
                      </a:pPr>
                      <a:endParaRPr sz="1200" b="1">
                        <a:latin typeface="Lato"/>
                        <a:ea typeface="Lato"/>
                        <a:cs typeface="Lato"/>
                        <a:sym typeface="Lato"/>
                      </a:endParaRPr>
                    </a:p>
                  </a:txBody>
                  <a:tcPr marL="68600" marR="68600" marT="34300" marB="34300" anchor="ctr">
                    <a:solidFill>
                      <a:srgbClr val="124191"/>
                    </a:solidFill>
                  </a:tcPr>
                </a:tc>
                <a:extLst>
                  <a:ext uri="{0D108BD9-81ED-4DB2-BD59-A6C34878D82A}">
                    <a16:rowId xmlns:a16="http://schemas.microsoft.com/office/drawing/2014/main" val="10000"/>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Reading</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Exposes you, as a learner, to new skills and concepts.</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Exercise </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Expose learners to new skills and concepts.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Check your understanding</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Per topic quiz to help learners gauge content understanding. They </a:t>
                      </a:r>
                      <a:r>
                        <a:rPr lang="en" sz="900" b="1" i="1">
                          <a:solidFill>
                            <a:srgbClr val="124191"/>
                          </a:solidFill>
                          <a:latin typeface="Lato"/>
                          <a:ea typeface="Lato"/>
                          <a:cs typeface="Lato"/>
                          <a:sym typeface="Lato"/>
                        </a:rPr>
                        <a:t>do not </a:t>
                      </a:r>
                      <a:r>
                        <a:rPr lang="en" sz="900" b="0">
                          <a:solidFill>
                            <a:srgbClr val="124191"/>
                          </a:solidFill>
                          <a:latin typeface="Lato"/>
                          <a:ea typeface="Lato"/>
                          <a:cs typeface="Lato"/>
                          <a:sym typeface="Lato"/>
                        </a:rPr>
                        <a:t>affect student grades.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Interactive Group Activities</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Discuss a variety of topics, like last chapter summary, topics not clear, explain the exercises done in the last meeting or do them again</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4"/>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Hands-on Labs</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NA</a:t>
                      </a:r>
                      <a:endParaRPr sz="1100"/>
                    </a:p>
                  </a:txBody>
                  <a:tcPr marL="68600" marR="68600" marT="34300" marB="34300" anchor="ctr">
                    <a:solidFill>
                      <a:srgbClr val="CBEBFF"/>
                    </a:solidFill>
                  </a:tcPr>
                </a:tc>
                <a:extLst>
                  <a:ext uri="{0D108BD9-81ED-4DB2-BD59-A6C34878D82A}">
                    <a16:rowId xmlns:a16="http://schemas.microsoft.com/office/drawing/2014/main" val="10005"/>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Module Quizzes</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Simulation and modeling activities designed to explore, acquire, reinforce and expand skills. </a:t>
                      </a:r>
                      <a:endParaRPr sz="1100"/>
                    </a:p>
                  </a:txBody>
                  <a:tcPr marL="68600" marR="68600" marT="34300" marB="34300" anchor="ctr">
                    <a:solidFill>
                      <a:srgbClr val="CBEBFF"/>
                    </a:solidFill>
                  </a:tcPr>
                </a:tc>
                <a:extLst>
                  <a:ext uri="{0D108BD9-81ED-4DB2-BD59-A6C34878D82A}">
                    <a16:rowId xmlns:a16="http://schemas.microsoft.com/office/drawing/2014/main" val="10006"/>
                  </a:ext>
                </a:extLst>
              </a:tr>
              <a:tr h="1524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Module Exams</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Labs designed for working with physical equipment</a:t>
                      </a:r>
                      <a:endParaRPr sz="1100"/>
                    </a:p>
                  </a:txBody>
                  <a:tcPr marL="68600" marR="68600" marT="34300" marB="34300" anchor="ctr">
                    <a:solidFill>
                      <a:srgbClr val="CBEBFF"/>
                    </a:solidFill>
                  </a:tcPr>
                </a:tc>
                <a:extLst>
                  <a:ext uri="{0D108BD9-81ED-4DB2-BD59-A6C34878D82A}">
                    <a16:rowId xmlns:a16="http://schemas.microsoft.com/office/drawing/2014/main" val="10007"/>
                  </a:ext>
                </a:extLst>
              </a:tr>
              <a:tr h="167650">
                <a:tc>
                  <a:txBody>
                    <a:bodyPr/>
                    <a:lstStyle/>
                    <a:p>
                      <a:pPr marL="0" marR="0" lvl="0" indent="0" algn="l" rtl="0">
                        <a:spcBef>
                          <a:spcPts val="0"/>
                        </a:spcBef>
                        <a:spcAft>
                          <a:spcPts val="0"/>
                        </a:spcAft>
                        <a:buNone/>
                      </a:pPr>
                      <a:endParaRPr sz="14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These are found on the Instructor Resources page. Class Activities are designed to facilitate learning, class discussion and collaboration.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8"/>
                  </a:ext>
                </a:extLst>
              </a:tr>
              <a:tr h="171450">
                <a:tc>
                  <a:txBody>
                    <a:bodyPr/>
                    <a:lstStyle/>
                    <a:p>
                      <a:pPr marL="0" marR="0" lvl="0" indent="0" algn="l" rtl="0">
                        <a:spcBef>
                          <a:spcPts val="0"/>
                        </a:spcBef>
                        <a:spcAft>
                          <a:spcPts val="0"/>
                        </a:spcAft>
                        <a:buNone/>
                      </a:pPr>
                      <a:endParaRPr sz="14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Self-assessments that integrate concepts and skills learnt throughout the series of topics presented in the module.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9"/>
                  </a:ext>
                </a:extLst>
              </a:tr>
              <a:tr h="1714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Module Summary</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400"/>
                    </a:p>
                  </a:txBody>
                  <a:tcPr marL="68600" marR="68600" marT="34300" marB="34300" anchor="ctr">
                    <a:solidFill>
                      <a:srgbClr val="CBEB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Briefly recap chpater content. </a:t>
                      </a:r>
                      <a:endParaRPr sz="1100"/>
                    </a:p>
                  </a:txBody>
                  <a:tcPr marL="68600" marR="68600" marT="34300" marB="34300" anchor="ctr">
                    <a:solidFill>
                      <a:srgbClr val="CBEBFF"/>
                    </a:solidFill>
                  </a:tcPr>
                </a:tc>
                <a:extLst>
                  <a:ext uri="{0D108BD9-81ED-4DB2-BD59-A6C34878D82A}">
                    <a16:rowId xmlns:a16="http://schemas.microsoft.com/office/drawing/2014/main" val="10010"/>
                  </a:ext>
                </a:extLst>
              </a:tr>
            </a:tbl>
          </a:graphicData>
        </a:graphic>
      </p:graphicFrame>
      <p:pic>
        <p:nvPicPr>
          <p:cNvPr id="629" name="Google Shape;629;p48"/>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630" name="Google Shape;630;p48"/>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631" name="Google Shape;631;p48"/>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9"/>
          <p:cNvSpPr txBox="1"/>
          <p:nvPr/>
        </p:nvSpPr>
        <p:spPr>
          <a:xfrm>
            <a:off x="667012" y="3264140"/>
            <a:ext cx="8462700" cy="762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124191"/>
                </a:solidFill>
                <a:latin typeface="Lato"/>
                <a:ea typeface="Lato"/>
                <a:cs typeface="Lato"/>
                <a:sym typeface="Lato"/>
              </a:rPr>
              <a:t>What’s next?</a:t>
            </a:r>
            <a:endParaRPr sz="1100"/>
          </a:p>
        </p:txBody>
      </p:sp>
      <p:pic>
        <p:nvPicPr>
          <p:cNvPr id="638" name="Google Shape;638;p49"/>
          <p:cNvPicPr preferRelativeResize="0"/>
          <p:nvPr/>
        </p:nvPicPr>
        <p:blipFill rotWithShape="1">
          <a:blip r:embed="rId3">
            <a:alphaModFix/>
          </a:blip>
          <a:srcRect/>
          <a:stretch/>
        </p:blipFill>
        <p:spPr>
          <a:xfrm>
            <a:off x="0" y="1"/>
            <a:ext cx="9144002" cy="2792185"/>
          </a:xfrm>
          <a:prstGeom prst="rect">
            <a:avLst/>
          </a:prstGeom>
          <a:noFill/>
          <a:ln>
            <a:noFill/>
          </a:ln>
        </p:spPr>
      </p:pic>
      <p:sp>
        <p:nvSpPr>
          <p:cNvPr id="639" name="Google Shape;639;p49"/>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640" name="Google Shape;640;p49"/>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641" name="Google Shape;641;p49"/>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642" name="Google Shape;642;p49"/>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643" name="Google Shape;643;p49"/>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[n]-1 in fiecare capitol, unde [n] – ultimul slide din acel capitol. </a:t>
            </a:r>
            <a:endParaRPr sz="1100"/>
          </a:p>
        </p:txBody>
      </p:sp>
      <p:pic>
        <p:nvPicPr>
          <p:cNvPr id="644" name="Google Shape;644;p49"/>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645" name="Google Shape;645;p49"/>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646" name="Google Shape;646;p49"/>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50"/>
          <p:cNvPicPr preferRelativeResize="0">
            <a:picLocks noGrp="1"/>
          </p:cNvPicPr>
          <p:nvPr>
            <p:ph type="pic" idx="2"/>
          </p:nvPr>
        </p:nvPicPr>
        <p:blipFill rotWithShape="1">
          <a:blip r:embed="rId3">
            <a:alphaModFix/>
          </a:blip>
          <a:srcRect t="31942" b="31942"/>
          <a:stretch/>
        </p:blipFill>
        <p:spPr>
          <a:xfrm>
            <a:off x="2503491" y="1912826"/>
            <a:ext cx="4137000" cy="1103700"/>
          </a:xfrm>
          <a:prstGeom prst="rect">
            <a:avLst/>
          </a:prstGeom>
          <a:noFill/>
          <a:ln>
            <a:noFill/>
          </a:ln>
        </p:spPr>
      </p:pic>
      <p:sp>
        <p:nvSpPr>
          <p:cNvPr id="653" name="Google Shape;653;p50"/>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654" name="Google Shape;654;p50"/>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655" name="Google Shape;655;p50"/>
          <p:cNvSpPr/>
          <p:nvPr/>
        </p:nvSpPr>
        <p:spPr>
          <a:xfrm>
            <a:off x="9334948" y="844020"/>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p:txBody>
      </p:sp>
      <p:sp>
        <p:nvSpPr>
          <p:cNvPr id="656" name="Google Shape;656;p50"/>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657" name="Google Shape;657;p50"/>
          <p:cNvSpPr/>
          <p:nvPr/>
        </p:nvSpPr>
        <p:spPr>
          <a:xfrm>
            <a:off x="-1973897" y="873100"/>
            <a:ext cx="1847700" cy="5541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 slide va fi pe pozitia [n] in fiecare capitol, unde [n] – ultimul slide din acel capitol.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4"/>
        <p:cNvGrpSpPr/>
        <p:nvPr/>
      </p:nvGrpSpPr>
      <p:grpSpPr>
        <a:xfrm>
          <a:off x="0" y="0"/>
          <a:ext cx="0" cy="0"/>
          <a:chOff x="0" y="0"/>
          <a:chExt cx="0" cy="0"/>
        </a:xfrm>
      </p:grpSpPr>
      <p:sp>
        <p:nvSpPr>
          <p:cNvPr id="105" name="Google Shape;105;p18"/>
          <p:cNvSpPr txBox="1"/>
          <p:nvPr/>
        </p:nvSpPr>
        <p:spPr>
          <a:xfrm>
            <a:off x="377036" y="233933"/>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What to expect in this chapter</a:t>
            </a:r>
            <a:endParaRPr sz="1100"/>
          </a:p>
        </p:txBody>
      </p:sp>
      <p:sp>
        <p:nvSpPr>
          <p:cNvPr id="106" name="Google Shape;106;p18"/>
          <p:cNvSpPr txBox="1"/>
          <p:nvPr/>
        </p:nvSpPr>
        <p:spPr>
          <a:xfrm>
            <a:off x="377036" y="1008508"/>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To facilitate learning, the following features may be included in this chapter:</a:t>
            </a:r>
            <a:endParaRPr sz="1100"/>
          </a:p>
        </p:txBody>
      </p:sp>
      <p:sp>
        <p:nvSpPr>
          <p:cNvPr id="107" name="Google Shape;107;p18"/>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08" name="Google Shape;108;p18"/>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09" name="Google Shape;109;p18"/>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10" name="Google Shape;110;p18"/>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11" name="Google Shape;111;p18"/>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4 din fiecare capitol.</a:t>
            </a:r>
            <a:endParaRPr sz="1100"/>
          </a:p>
        </p:txBody>
      </p:sp>
      <p:graphicFrame>
        <p:nvGraphicFramePr>
          <p:cNvPr id="112" name="Google Shape;112;p18"/>
          <p:cNvGraphicFramePr/>
          <p:nvPr/>
        </p:nvGraphicFramePr>
        <p:xfrm>
          <a:off x="377033" y="1308590"/>
          <a:ext cx="3000000" cy="3000000"/>
        </p:xfrm>
        <a:graphic>
          <a:graphicData uri="http://schemas.openxmlformats.org/drawingml/2006/table">
            <a:tbl>
              <a:tblPr firstRow="1" bandRow="1">
                <a:solidFill>
                  <a:srgbClr val="124191"/>
                </a:solidFill>
                <a:tableStyleId>{88606EC9-5B4F-4D8D-8719-E8B59541E6FB}</a:tableStyleId>
              </a:tblPr>
              <a:tblGrid>
                <a:gridCol w="4191525">
                  <a:extLst>
                    <a:ext uri="{9D8B030D-6E8A-4147-A177-3AD203B41FA5}">
                      <a16:colId xmlns:a16="http://schemas.microsoft.com/office/drawing/2014/main" val="20000"/>
                    </a:ext>
                  </a:extLst>
                </a:gridCol>
                <a:gridCol w="4191525">
                  <a:extLst>
                    <a:ext uri="{9D8B030D-6E8A-4147-A177-3AD203B41FA5}">
                      <a16:colId xmlns:a16="http://schemas.microsoft.com/office/drawing/2014/main" val="20001"/>
                    </a:ext>
                  </a:extLst>
                </a:gridCol>
              </a:tblGrid>
              <a:tr h="224300">
                <a:tc>
                  <a:txBody>
                    <a:bodyPr/>
                    <a:lstStyle/>
                    <a:p>
                      <a:pPr marL="0" marR="0" lvl="0" indent="0" algn="ctr" rtl="0">
                        <a:spcBef>
                          <a:spcPts val="0"/>
                        </a:spcBef>
                        <a:spcAft>
                          <a:spcPts val="0"/>
                        </a:spcAft>
                        <a:buNone/>
                      </a:pPr>
                      <a:r>
                        <a:rPr lang="en" sz="1200" b="1">
                          <a:latin typeface="Lato"/>
                          <a:ea typeface="Lato"/>
                          <a:cs typeface="Lato"/>
                          <a:sym typeface="Lato"/>
                        </a:rPr>
                        <a:t>Feature</a:t>
                      </a:r>
                      <a:endParaRPr sz="1100"/>
                    </a:p>
                  </a:txBody>
                  <a:tcPr marL="68600" marR="68600" marT="34300" marB="34300" anchor="ctr">
                    <a:solidFill>
                      <a:srgbClr val="124191"/>
                    </a:solidFill>
                  </a:tcPr>
                </a:tc>
                <a:tc>
                  <a:txBody>
                    <a:bodyPr/>
                    <a:lstStyle/>
                    <a:p>
                      <a:pPr marL="0" marR="0" lvl="0" indent="0" algn="l" rtl="0">
                        <a:spcBef>
                          <a:spcPts val="0"/>
                        </a:spcBef>
                        <a:spcAft>
                          <a:spcPts val="0"/>
                        </a:spcAft>
                        <a:buNone/>
                      </a:pPr>
                      <a:r>
                        <a:rPr lang="en" sz="1200" b="1">
                          <a:latin typeface="Lato"/>
                          <a:ea typeface="Lato"/>
                          <a:cs typeface="Lato"/>
                          <a:sym typeface="Lato"/>
                        </a:rPr>
                        <a:t>Description</a:t>
                      </a:r>
                      <a:endParaRPr sz="1100"/>
                    </a:p>
                  </a:txBody>
                  <a:tcPr marL="68600" marR="68600" marT="34300" marB="34300" anchor="ctr">
                    <a:solidFill>
                      <a:srgbClr val="124191"/>
                    </a:solidFill>
                  </a:tcPr>
                </a:tc>
                <a:extLst>
                  <a:ext uri="{0D108BD9-81ED-4DB2-BD59-A6C34878D82A}">
                    <a16:rowId xmlns:a16="http://schemas.microsoft.com/office/drawing/2014/main" val="10000"/>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Animation</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Expose learners to new skills and concepts.</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1"/>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Videos</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Expose learners to new skills and concepts.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2"/>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Check your understanding</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Per topic quiz to help learners gauge content understanding. They </a:t>
                      </a:r>
                      <a:r>
                        <a:rPr lang="en" sz="900" b="1" i="1">
                          <a:solidFill>
                            <a:srgbClr val="124191"/>
                          </a:solidFill>
                          <a:latin typeface="Lato"/>
                          <a:ea typeface="Lato"/>
                          <a:cs typeface="Lato"/>
                          <a:sym typeface="Lato"/>
                        </a:rPr>
                        <a:t>do not </a:t>
                      </a:r>
                      <a:r>
                        <a:rPr lang="en" sz="900" b="0">
                          <a:solidFill>
                            <a:srgbClr val="124191"/>
                          </a:solidFill>
                          <a:latin typeface="Lato"/>
                          <a:ea typeface="Lato"/>
                          <a:cs typeface="Lato"/>
                          <a:sym typeface="Lato"/>
                        </a:rPr>
                        <a:t>affect student grades.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3"/>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Interactive Activities</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A variety of formats to help learners gauge content understanding. </a:t>
                      </a:r>
                      <a:endParaRPr sz="1100"/>
                    </a:p>
                  </a:txBody>
                  <a:tcPr marL="68600" marR="68600" marT="34300" marB="34300" anchor="ctr">
                    <a:solidFill>
                      <a:srgbClr val="CBEBFF"/>
                    </a:solidFill>
                  </a:tcPr>
                </a:tc>
                <a:extLst>
                  <a:ext uri="{0D108BD9-81ED-4DB2-BD59-A6C34878D82A}">
                    <a16:rowId xmlns:a16="http://schemas.microsoft.com/office/drawing/2014/main" val="10004"/>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Syntax Checker </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Small simulations that expose learners to Command line to practice configuration skills.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5"/>
                  </a:ext>
                </a:extLst>
              </a:tr>
              <a:tr h="1257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PT Activity</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Simulation and modeling activities designed to explore, acquire, reinforce and expand skills. </a:t>
                      </a:r>
                      <a:endParaRPr sz="1100"/>
                    </a:p>
                  </a:txBody>
                  <a:tcPr marL="68600" marR="68600" marT="34300" marB="34300" anchor="ctr">
                    <a:solidFill>
                      <a:srgbClr val="CBEBFF"/>
                    </a:solidFill>
                  </a:tcPr>
                </a:tc>
                <a:extLst>
                  <a:ext uri="{0D108BD9-81ED-4DB2-BD59-A6C34878D82A}">
                    <a16:rowId xmlns:a16="http://schemas.microsoft.com/office/drawing/2014/main" val="10006"/>
                  </a:ext>
                </a:extLst>
              </a:tr>
              <a:tr h="1524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Hands-On Labs</a:t>
                      </a:r>
                      <a:endParaRPr sz="1200" b="0">
                        <a:solidFill>
                          <a:srgbClr val="124191"/>
                        </a:solidFill>
                        <a:latin typeface="Lato"/>
                        <a:ea typeface="Lato"/>
                        <a:cs typeface="Lato"/>
                        <a:sym typeface="Lato"/>
                      </a:endParaRPr>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Labs designed for working with physical equipment</a:t>
                      </a:r>
                      <a:endParaRPr sz="1100"/>
                    </a:p>
                  </a:txBody>
                  <a:tcPr marL="68600" marR="68600" marT="34300" marB="34300" anchor="ctr">
                    <a:solidFill>
                      <a:srgbClr val="CBEBFF"/>
                    </a:solidFill>
                  </a:tcPr>
                </a:tc>
                <a:extLst>
                  <a:ext uri="{0D108BD9-81ED-4DB2-BD59-A6C34878D82A}">
                    <a16:rowId xmlns:a16="http://schemas.microsoft.com/office/drawing/2014/main" val="10007"/>
                  </a:ext>
                </a:extLst>
              </a:tr>
              <a:tr h="1676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Class Activities</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These are found on the Instructor Resources page. Class Activities are designed to facilitate learning, class discussion and collaboration.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8"/>
                  </a:ext>
                </a:extLst>
              </a:tr>
              <a:tr h="1714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Module Quizzes</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Self-assessments that integrate concepts and skills learnt throughout the series of topics presented in the module. </a:t>
                      </a:r>
                      <a:endParaRPr sz="900" b="0">
                        <a:solidFill>
                          <a:srgbClr val="124191"/>
                        </a:solidFill>
                        <a:latin typeface="Lato"/>
                        <a:ea typeface="Lato"/>
                        <a:cs typeface="Lato"/>
                        <a:sym typeface="Lato"/>
                      </a:endParaRPr>
                    </a:p>
                  </a:txBody>
                  <a:tcPr marL="68600" marR="68600" marT="34300" marB="34300" anchor="ctr">
                    <a:solidFill>
                      <a:srgbClr val="CBEBFF"/>
                    </a:solidFill>
                  </a:tcPr>
                </a:tc>
                <a:extLst>
                  <a:ext uri="{0D108BD9-81ED-4DB2-BD59-A6C34878D82A}">
                    <a16:rowId xmlns:a16="http://schemas.microsoft.com/office/drawing/2014/main" val="10009"/>
                  </a:ext>
                </a:extLst>
              </a:tr>
              <a:tr h="17145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Module Summary</a:t>
                      </a:r>
                      <a:endParaRPr sz="1100"/>
                    </a:p>
                  </a:txBody>
                  <a:tcPr marL="68600" marR="68600" marT="34300" marB="34300" anchor="ctr">
                    <a:solidFill>
                      <a:srgbClr val="E7F5FF"/>
                    </a:solidFill>
                  </a:tcPr>
                </a:tc>
                <a:tc>
                  <a:txBody>
                    <a:bodyPr/>
                    <a:lstStyle/>
                    <a:p>
                      <a:pPr marL="0" marR="0" lvl="0" indent="0" algn="l" rtl="0">
                        <a:lnSpc>
                          <a:spcPct val="100000"/>
                        </a:lnSpc>
                        <a:spcBef>
                          <a:spcPts val="0"/>
                        </a:spcBef>
                        <a:spcAft>
                          <a:spcPts val="0"/>
                        </a:spcAft>
                        <a:buClr>
                          <a:srgbClr val="124191"/>
                        </a:buClr>
                        <a:buSzPts val="900"/>
                        <a:buFont typeface="Lato"/>
                        <a:buNone/>
                      </a:pPr>
                      <a:r>
                        <a:rPr lang="en" sz="900" b="0">
                          <a:solidFill>
                            <a:srgbClr val="124191"/>
                          </a:solidFill>
                          <a:latin typeface="Lato"/>
                          <a:ea typeface="Lato"/>
                          <a:cs typeface="Lato"/>
                          <a:sym typeface="Lato"/>
                        </a:rPr>
                        <a:t>Briefly recaps module content. </a:t>
                      </a:r>
                      <a:endParaRPr sz="1100"/>
                    </a:p>
                  </a:txBody>
                  <a:tcPr marL="68600" marR="68600" marT="34300" marB="34300" anchor="ctr">
                    <a:solidFill>
                      <a:srgbClr val="CBEBFF"/>
                    </a:solidFill>
                  </a:tcPr>
                </a:tc>
                <a:extLst>
                  <a:ext uri="{0D108BD9-81ED-4DB2-BD59-A6C34878D82A}">
                    <a16:rowId xmlns:a16="http://schemas.microsoft.com/office/drawing/2014/main" val="10010"/>
                  </a:ext>
                </a:extLst>
              </a:tr>
            </a:tbl>
          </a:graphicData>
        </a:graphic>
      </p:graphicFrame>
      <p:pic>
        <p:nvPicPr>
          <p:cNvPr id="113" name="Google Shape;113;p18"/>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114" name="Google Shape;114;p18"/>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115" name="Google Shape;115;p18"/>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116" name="Google Shape;116;p18"/>
          <p:cNvSpPr/>
          <p:nvPr/>
        </p:nvSpPr>
        <p:spPr>
          <a:xfrm>
            <a:off x="-1973899" y="1681667"/>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Hidden slide. </a:t>
            </a:r>
            <a:endParaRPr sz="1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1"/>
        <p:cNvGrpSpPr/>
        <p:nvPr/>
      </p:nvGrpSpPr>
      <p:grpSpPr>
        <a:xfrm>
          <a:off x="0" y="0"/>
          <a:ext cx="0" cy="0"/>
          <a:chOff x="0" y="0"/>
          <a:chExt cx="0" cy="0"/>
        </a:xfrm>
      </p:grpSpPr>
      <p:sp>
        <p:nvSpPr>
          <p:cNvPr id="122" name="Google Shape;122;p19"/>
          <p:cNvSpPr txBox="1"/>
          <p:nvPr/>
        </p:nvSpPr>
        <p:spPr>
          <a:xfrm>
            <a:off x="377036" y="245348"/>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Chapter 17: Activities</a:t>
            </a:r>
            <a:endParaRPr sz="1100"/>
          </a:p>
        </p:txBody>
      </p:sp>
      <p:sp>
        <p:nvSpPr>
          <p:cNvPr id="123" name="Google Shape;123;p19"/>
          <p:cNvSpPr txBox="1"/>
          <p:nvPr/>
        </p:nvSpPr>
        <p:spPr>
          <a:xfrm>
            <a:off x="377036" y="975547"/>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What activities are associated with this chapter? </a:t>
            </a:r>
            <a:endParaRPr sz="1100"/>
          </a:p>
        </p:txBody>
      </p:sp>
      <p:sp>
        <p:nvSpPr>
          <p:cNvPr id="124" name="Google Shape;124;p19"/>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25" name="Google Shape;125;p19"/>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26" name="Google Shape;126;p19"/>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27" name="Google Shape;127;p19"/>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28" name="Google Shape;128;p19"/>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5 din fiecare capitol.</a:t>
            </a:r>
            <a:endParaRPr sz="1100"/>
          </a:p>
        </p:txBody>
      </p:sp>
      <p:graphicFrame>
        <p:nvGraphicFramePr>
          <p:cNvPr id="129" name="Google Shape;129;p19"/>
          <p:cNvGraphicFramePr/>
          <p:nvPr/>
        </p:nvGraphicFramePr>
        <p:xfrm>
          <a:off x="377036" y="1308590"/>
          <a:ext cx="3000000" cy="3000000"/>
        </p:xfrm>
        <a:graphic>
          <a:graphicData uri="http://schemas.openxmlformats.org/drawingml/2006/table">
            <a:tbl>
              <a:tblPr firstRow="1" bandRow="1">
                <a:solidFill>
                  <a:srgbClr val="124191"/>
                </a:solidFill>
                <a:tableStyleId>{88606EC9-5B4F-4D8D-8719-E8B59541E6FB}</a:tableStyleId>
              </a:tblPr>
              <a:tblGrid>
                <a:gridCol w="1047875">
                  <a:extLst>
                    <a:ext uri="{9D8B030D-6E8A-4147-A177-3AD203B41FA5}">
                      <a16:colId xmlns:a16="http://schemas.microsoft.com/office/drawing/2014/main" val="20000"/>
                    </a:ext>
                  </a:extLst>
                </a:gridCol>
                <a:gridCol w="2128400">
                  <a:extLst>
                    <a:ext uri="{9D8B030D-6E8A-4147-A177-3AD203B41FA5}">
                      <a16:colId xmlns:a16="http://schemas.microsoft.com/office/drawing/2014/main" val="20001"/>
                    </a:ext>
                  </a:extLst>
                </a:gridCol>
                <a:gridCol w="3818975">
                  <a:extLst>
                    <a:ext uri="{9D8B030D-6E8A-4147-A177-3AD203B41FA5}">
                      <a16:colId xmlns:a16="http://schemas.microsoft.com/office/drawing/2014/main" val="20002"/>
                    </a:ext>
                  </a:extLst>
                </a:gridCol>
                <a:gridCol w="1387775">
                  <a:extLst>
                    <a:ext uri="{9D8B030D-6E8A-4147-A177-3AD203B41FA5}">
                      <a16:colId xmlns:a16="http://schemas.microsoft.com/office/drawing/2014/main" val="20003"/>
                    </a:ext>
                  </a:extLst>
                </a:gridCol>
              </a:tblGrid>
              <a:tr h="224300">
                <a:tc>
                  <a:txBody>
                    <a:bodyPr/>
                    <a:lstStyle/>
                    <a:p>
                      <a:pPr marL="0" marR="0" lvl="0" indent="0" algn="ctr" rtl="0">
                        <a:spcBef>
                          <a:spcPts val="0"/>
                        </a:spcBef>
                        <a:spcAft>
                          <a:spcPts val="0"/>
                        </a:spcAft>
                        <a:buNone/>
                      </a:pPr>
                      <a:r>
                        <a:rPr lang="en" sz="1200" b="1">
                          <a:latin typeface="Lato"/>
                          <a:ea typeface="Lato"/>
                          <a:cs typeface="Lato"/>
                          <a:sym typeface="Lato"/>
                        </a:rPr>
                        <a:t>Page #</a:t>
                      </a:r>
                      <a:endParaRPr sz="1200" b="1">
                        <a:latin typeface="Lato"/>
                        <a:ea typeface="Lato"/>
                        <a:cs typeface="Lato"/>
                        <a:sym typeface="Lato"/>
                      </a:endParaRPr>
                    </a:p>
                  </a:txBody>
                  <a:tcPr marL="68600" marR="68600" marT="34300" marB="34300" anchor="ctr">
                    <a:solidFill>
                      <a:srgbClr val="124191"/>
                    </a:solidFill>
                  </a:tcPr>
                </a:tc>
                <a:tc>
                  <a:txBody>
                    <a:bodyPr/>
                    <a:lstStyle/>
                    <a:p>
                      <a:pPr marL="0" marR="0" lvl="0" indent="0" algn="ctr" rtl="0">
                        <a:spcBef>
                          <a:spcPts val="0"/>
                        </a:spcBef>
                        <a:spcAft>
                          <a:spcPts val="0"/>
                        </a:spcAft>
                        <a:buNone/>
                      </a:pPr>
                      <a:r>
                        <a:rPr lang="en" sz="1200" b="1">
                          <a:latin typeface="Lato"/>
                          <a:ea typeface="Lato"/>
                          <a:cs typeface="Lato"/>
                          <a:sym typeface="Lato"/>
                        </a:rPr>
                        <a:t>Activity Type</a:t>
                      </a:r>
                      <a:endParaRPr sz="1100"/>
                    </a:p>
                  </a:txBody>
                  <a:tcPr marL="68600" marR="68600" marT="34300" marB="34300" anchor="ctr">
                    <a:solidFill>
                      <a:srgbClr val="124191"/>
                    </a:solidFill>
                  </a:tcPr>
                </a:tc>
                <a:tc>
                  <a:txBody>
                    <a:bodyPr/>
                    <a:lstStyle/>
                    <a:p>
                      <a:pPr marL="0" marR="0" lvl="0" indent="0" algn="ctr" rtl="0">
                        <a:spcBef>
                          <a:spcPts val="0"/>
                        </a:spcBef>
                        <a:spcAft>
                          <a:spcPts val="0"/>
                        </a:spcAft>
                        <a:buNone/>
                      </a:pPr>
                      <a:r>
                        <a:rPr lang="en" sz="1200" b="1">
                          <a:latin typeface="Lato"/>
                          <a:ea typeface="Lato"/>
                          <a:cs typeface="Lato"/>
                          <a:sym typeface="Lato"/>
                        </a:rPr>
                        <a:t>Activity Name</a:t>
                      </a:r>
                      <a:endParaRPr sz="1100"/>
                    </a:p>
                  </a:txBody>
                  <a:tcPr marL="68600" marR="68600" marT="34300" marB="34300" anchor="ctr">
                    <a:solidFill>
                      <a:srgbClr val="124191"/>
                    </a:solidFill>
                  </a:tcPr>
                </a:tc>
                <a:tc>
                  <a:txBody>
                    <a:bodyPr/>
                    <a:lstStyle/>
                    <a:p>
                      <a:pPr marL="0" marR="0" lvl="0" indent="0" algn="l" rtl="0">
                        <a:spcBef>
                          <a:spcPts val="0"/>
                        </a:spcBef>
                        <a:spcAft>
                          <a:spcPts val="0"/>
                        </a:spcAft>
                        <a:buNone/>
                      </a:pPr>
                      <a:r>
                        <a:rPr lang="en" sz="1200" b="1">
                          <a:latin typeface="Lato"/>
                          <a:ea typeface="Lato"/>
                          <a:cs typeface="Lato"/>
                          <a:sym typeface="Lato"/>
                        </a:rPr>
                        <a:t>Description</a:t>
                      </a:r>
                      <a:endParaRPr sz="1100"/>
                    </a:p>
                  </a:txBody>
                  <a:tcPr marL="68600" marR="68600" marT="34300" marB="34300" anchor="ctr">
                    <a:solidFill>
                      <a:srgbClr val="124191"/>
                    </a:solidFill>
                  </a:tcPr>
                </a:tc>
                <a:extLst>
                  <a:ext uri="{0D108BD9-81ED-4DB2-BD59-A6C34878D82A}">
                    <a16:rowId xmlns:a16="http://schemas.microsoft.com/office/drawing/2014/main" val="10000"/>
                  </a:ext>
                </a:extLst>
              </a:tr>
              <a:tr h="224300">
                <a:tc>
                  <a:txBody>
                    <a:bodyPr/>
                    <a:lstStyle/>
                    <a:p>
                      <a:pPr marL="0" marR="0" lvl="0" indent="0" algn="ctr" rtl="0">
                        <a:spcBef>
                          <a:spcPts val="0"/>
                        </a:spcBef>
                        <a:spcAft>
                          <a:spcPts val="0"/>
                        </a:spcAft>
                        <a:buNone/>
                      </a:pPr>
                      <a:r>
                        <a:rPr lang="en" sz="1200" b="0">
                          <a:solidFill>
                            <a:srgbClr val="124191"/>
                          </a:solidFill>
                          <a:latin typeface="Lato"/>
                          <a:ea typeface="Lato"/>
                          <a:cs typeface="Lato"/>
                          <a:sym typeface="Lato"/>
                        </a:rPr>
                        <a:t>1.1.</a:t>
                      </a:r>
                      <a:r>
                        <a:rPr lang="en" sz="1200">
                          <a:solidFill>
                            <a:srgbClr val="124191"/>
                          </a:solidFill>
                          <a:latin typeface="Lato"/>
                          <a:ea typeface="Lato"/>
                          <a:cs typeface="Lato"/>
                          <a:sym typeface="Lato"/>
                        </a:rPr>
                        <a:t>3</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Setup Environment</a:t>
                      </a:r>
                      <a:endParaRPr sz="1200" b="0">
                        <a:solidFill>
                          <a:srgbClr val="124191"/>
                        </a:solidFill>
                        <a:latin typeface="Lato"/>
                        <a:ea typeface="Lato"/>
                        <a:cs typeface="Lato"/>
                        <a:sym typeface="Lato"/>
                      </a:endParaRPr>
                    </a:p>
                  </a:txBody>
                  <a:tcPr marL="68600" marR="68600" marT="34300" marB="34300" anchor="ctr">
                    <a:solidFill>
                      <a:srgbClr val="E7F5FF"/>
                    </a:solidFill>
                  </a:tcPr>
                </a:tc>
                <a:tc>
                  <a:txBody>
                    <a:bodyPr/>
                    <a:lstStyle/>
                    <a:p>
                      <a:pPr marL="0" marR="0" lvl="0" indent="0" algn="l" rtl="0">
                        <a:spcBef>
                          <a:spcPts val="0"/>
                        </a:spcBef>
                        <a:spcAft>
                          <a:spcPts val="0"/>
                        </a:spcAft>
                        <a:buNone/>
                      </a:pPr>
                      <a:r>
                        <a:rPr lang="en" sz="1200">
                          <a:solidFill>
                            <a:srgbClr val="124191"/>
                          </a:solidFill>
                          <a:latin typeface="Lato"/>
                          <a:ea typeface="Lato"/>
                          <a:cs typeface="Lato"/>
                          <a:sym typeface="Lato"/>
                        </a:rPr>
                        <a:t>Setup python interpreter, PyCharm</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r>
                        <a:rPr lang="en" sz="900" b="0" i="0" u="none" strike="noStrike">
                          <a:solidFill>
                            <a:srgbClr val="124191"/>
                          </a:solidFill>
                          <a:latin typeface="Lato"/>
                          <a:ea typeface="Lato"/>
                          <a:cs typeface="Lato"/>
                          <a:sym typeface="Lato"/>
                        </a:rPr>
                        <a:t>Recommended</a:t>
                      </a:r>
                      <a:endParaRPr sz="1100"/>
                    </a:p>
                  </a:txBody>
                  <a:tcPr marL="68600" marR="0" marT="0" marB="0" anchor="ctr">
                    <a:solidFill>
                      <a:srgbClr val="CBEBFF"/>
                    </a:solidFill>
                  </a:tcPr>
                </a:tc>
                <a:extLst>
                  <a:ext uri="{0D108BD9-81ED-4DB2-BD59-A6C34878D82A}">
                    <a16:rowId xmlns:a16="http://schemas.microsoft.com/office/drawing/2014/main" val="10001"/>
                  </a:ext>
                </a:extLst>
              </a:tr>
              <a:tr h="224300">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#20</a:t>
                      </a:r>
                      <a:endParaRPr sz="1100"/>
                    </a:p>
                  </a:txBody>
                  <a:tcPr marL="68600" marR="68600" marT="34300" marB="34300" anchor="ctr">
                    <a:solidFill>
                      <a:srgbClr val="E7F5FF"/>
                    </a:solidFill>
                  </a:tcPr>
                </a:tc>
                <a:tc>
                  <a:txBody>
                    <a:bodyPr/>
                    <a:lstStyle/>
                    <a:p>
                      <a:pPr marL="0" marR="0" lvl="0" indent="0" algn="ctr" rtl="0">
                        <a:spcBef>
                          <a:spcPts val="0"/>
                        </a:spcBef>
                        <a:spcAft>
                          <a:spcPts val="0"/>
                        </a:spcAft>
                        <a:buNone/>
                      </a:pPr>
                      <a:r>
                        <a:rPr lang="en" sz="1200">
                          <a:solidFill>
                            <a:srgbClr val="124191"/>
                          </a:solidFill>
                          <a:latin typeface="Lato"/>
                          <a:ea typeface="Lato"/>
                          <a:cs typeface="Lato"/>
                          <a:sym typeface="Lato"/>
                        </a:rPr>
                        <a:t>Quizz</a:t>
                      </a:r>
                      <a:endParaRPr sz="1100"/>
                    </a:p>
                  </a:txBody>
                  <a:tcPr marL="68600" marR="68600" marT="34300" marB="34300" anchor="ctr">
                    <a:solidFill>
                      <a:srgbClr val="E7F5FF"/>
                    </a:solidFill>
                  </a:tcPr>
                </a:tc>
                <a:tc>
                  <a:txBody>
                    <a:bodyPr/>
                    <a:lstStyle/>
                    <a:p>
                      <a:pPr marL="0" marR="0" lvl="0" indent="0" algn="l" rtl="0">
                        <a:spcBef>
                          <a:spcPts val="0"/>
                        </a:spcBef>
                        <a:spcAft>
                          <a:spcPts val="0"/>
                        </a:spcAft>
                        <a:buNone/>
                      </a:pPr>
                      <a:endParaRPr sz="1200" b="0">
                        <a:solidFill>
                          <a:srgbClr val="124191"/>
                        </a:solidFill>
                        <a:latin typeface="Lato"/>
                        <a:ea typeface="Lato"/>
                        <a:cs typeface="Lato"/>
                        <a:sym typeface="Lato"/>
                      </a:endParaRPr>
                    </a:p>
                  </a:txBody>
                  <a:tcPr marL="68600" marR="68600" marT="34300" marB="34300" anchor="ctr">
                    <a:solidFill>
                      <a:srgbClr val="E7F5FF"/>
                    </a:solidFill>
                  </a:tcPr>
                </a:tc>
                <a:tc>
                  <a:txBody>
                    <a:bodyPr/>
                    <a:lstStyle/>
                    <a:p>
                      <a:pPr marL="0" marR="0" lvl="0" indent="0" algn="l" rtl="0">
                        <a:spcBef>
                          <a:spcPts val="0"/>
                        </a:spcBef>
                        <a:spcAft>
                          <a:spcPts val="0"/>
                        </a:spcAft>
                        <a:buNone/>
                      </a:pPr>
                      <a:r>
                        <a:rPr lang="en" sz="900" b="0" i="0" u="none" strike="noStrike">
                          <a:solidFill>
                            <a:srgbClr val="124191"/>
                          </a:solidFill>
                          <a:latin typeface="Lato"/>
                          <a:ea typeface="Lato"/>
                          <a:cs typeface="Lato"/>
                          <a:sym typeface="Lato"/>
                        </a:rPr>
                        <a:t>Recommended</a:t>
                      </a:r>
                      <a:endParaRPr sz="1100"/>
                    </a:p>
                  </a:txBody>
                  <a:tcPr marL="68600" marR="0" marT="0" marB="0" anchor="ctr">
                    <a:solidFill>
                      <a:srgbClr val="CBEBFF"/>
                    </a:solidFill>
                  </a:tcPr>
                </a:tc>
                <a:extLst>
                  <a:ext uri="{0D108BD9-81ED-4DB2-BD59-A6C34878D82A}">
                    <a16:rowId xmlns:a16="http://schemas.microsoft.com/office/drawing/2014/main" val="10002"/>
                  </a:ext>
                </a:extLst>
              </a:tr>
            </a:tbl>
          </a:graphicData>
        </a:graphic>
      </p:graphicFrame>
      <p:pic>
        <p:nvPicPr>
          <p:cNvPr id="130" name="Google Shape;130;p19"/>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131" name="Google Shape;131;p19"/>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132" name="Google Shape;132;p19"/>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133" name="Google Shape;133;p19"/>
          <p:cNvSpPr/>
          <p:nvPr/>
        </p:nvSpPr>
        <p:spPr>
          <a:xfrm>
            <a:off x="-1973899" y="1681667"/>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Hidden slide. </a:t>
            </a:r>
            <a:endParaRPr sz="11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0"/>
          <p:cNvSpPr txBox="1"/>
          <p:nvPr/>
        </p:nvSpPr>
        <p:spPr>
          <a:xfrm>
            <a:off x="377036" y="232314"/>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Chapter 17: Best Practices</a:t>
            </a:r>
            <a:endParaRPr sz="1100"/>
          </a:p>
        </p:txBody>
      </p:sp>
      <p:sp>
        <p:nvSpPr>
          <p:cNvPr id="140" name="Google Shape;140;p20"/>
          <p:cNvSpPr txBox="1"/>
          <p:nvPr/>
        </p:nvSpPr>
        <p:spPr>
          <a:xfrm>
            <a:off x="378602" y="1000351"/>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Prior to teaching Chapter 17, the instructor should:</a:t>
            </a:r>
            <a:endParaRPr sz="1100"/>
          </a:p>
        </p:txBody>
      </p:sp>
      <p:sp>
        <p:nvSpPr>
          <p:cNvPr id="141" name="Google Shape;141;p20"/>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42" name="Google Shape;142;p20"/>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43" name="Google Shape;143;p20"/>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44" name="Google Shape;144;p20"/>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45" name="Google Shape;145;p20"/>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6 din fiecare capitol.</a:t>
            </a:r>
            <a:endParaRPr sz="1100"/>
          </a:p>
        </p:txBody>
      </p:sp>
      <p:sp>
        <p:nvSpPr>
          <p:cNvPr id="146" name="Google Shape;146;p20"/>
          <p:cNvSpPr txBox="1"/>
          <p:nvPr/>
        </p:nvSpPr>
        <p:spPr>
          <a:xfrm>
            <a:off x="377036" y="1389346"/>
            <a:ext cx="8383200" cy="7158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rgbClr val="999B99"/>
              </a:buClr>
              <a:buSzPts val="1400"/>
              <a:buFont typeface="Arial"/>
              <a:buChar char="•"/>
            </a:pPr>
            <a:r>
              <a:rPr lang="en" sz="1400">
                <a:solidFill>
                  <a:srgbClr val="124191"/>
                </a:solidFill>
                <a:latin typeface="Lato"/>
                <a:ea typeface="Lato"/>
                <a:cs typeface="Lato"/>
                <a:sym typeface="Lato"/>
              </a:rPr>
              <a:t>Review the activities and asessments for this chapter</a:t>
            </a:r>
            <a:r>
              <a:rPr lang="en" sz="1100">
                <a:solidFill>
                  <a:srgbClr val="124191"/>
                </a:solidFill>
                <a:latin typeface="Lato"/>
                <a:ea typeface="Lato"/>
                <a:cs typeface="Lato"/>
                <a:sym typeface="Lato"/>
              </a:rPr>
              <a:t>. </a:t>
            </a:r>
            <a:endParaRPr sz="1400">
              <a:solidFill>
                <a:srgbClr val="124191"/>
              </a:solidFill>
              <a:latin typeface="Lato"/>
              <a:ea typeface="Lato"/>
              <a:cs typeface="Lato"/>
              <a:sym typeface="Lato"/>
            </a:endParaRPr>
          </a:p>
          <a:p>
            <a:pPr marL="215900" marR="0" lvl="0" indent="-215900" algn="l" rtl="0">
              <a:spcBef>
                <a:spcPts val="0"/>
              </a:spcBef>
              <a:spcAft>
                <a:spcPts val="0"/>
              </a:spcAft>
              <a:buClr>
                <a:srgbClr val="999B99"/>
              </a:buClr>
              <a:buSzPts val="1400"/>
              <a:buFont typeface="Arial"/>
              <a:buChar char="•"/>
            </a:pPr>
            <a:r>
              <a:rPr lang="en" sz="1400">
                <a:solidFill>
                  <a:srgbClr val="124191"/>
                </a:solidFill>
                <a:latin typeface="Lato"/>
                <a:ea typeface="Lato"/>
                <a:cs typeface="Lato"/>
                <a:sym typeface="Lato"/>
              </a:rPr>
              <a:t>Try to include as many questions as possible to keep students engaged during classroom presentation. </a:t>
            </a:r>
            <a:endParaRPr sz="1100"/>
          </a:p>
          <a:p>
            <a:pPr marL="215900" marR="0" lvl="0" indent="-127000" algn="l" rtl="0">
              <a:spcBef>
                <a:spcPts val="0"/>
              </a:spcBef>
              <a:spcAft>
                <a:spcPts val="0"/>
              </a:spcAft>
              <a:buClr>
                <a:srgbClr val="999B99"/>
              </a:buClr>
              <a:buSzPts val="1400"/>
              <a:buFont typeface="Arial"/>
              <a:buNone/>
            </a:pPr>
            <a:endParaRPr sz="1400">
              <a:solidFill>
                <a:srgbClr val="124191"/>
              </a:solidFill>
              <a:latin typeface="Lato"/>
              <a:ea typeface="Lato"/>
              <a:cs typeface="Lato"/>
              <a:sym typeface="Lato"/>
            </a:endParaRPr>
          </a:p>
        </p:txBody>
      </p:sp>
      <p:sp>
        <p:nvSpPr>
          <p:cNvPr id="147" name="Google Shape;147;p20"/>
          <p:cNvSpPr txBox="1"/>
          <p:nvPr/>
        </p:nvSpPr>
        <p:spPr>
          <a:xfrm>
            <a:off x="382684" y="2131107"/>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Topic 17.1</a:t>
            </a:r>
            <a:endParaRPr sz="1100"/>
          </a:p>
        </p:txBody>
      </p:sp>
      <p:sp>
        <p:nvSpPr>
          <p:cNvPr id="148" name="Google Shape;148;p20"/>
          <p:cNvSpPr txBox="1"/>
          <p:nvPr/>
        </p:nvSpPr>
        <p:spPr>
          <a:xfrm>
            <a:off x="381118" y="2520101"/>
            <a:ext cx="8383200" cy="6540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rgbClr val="999B99"/>
              </a:buClr>
              <a:buSzPts val="1400"/>
              <a:buFont typeface="Arial"/>
              <a:buChar char="•"/>
            </a:pPr>
            <a:r>
              <a:rPr lang="en" sz="1400">
                <a:solidFill>
                  <a:srgbClr val="124191"/>
                </a:solidFill>
                <a:latin typeface="Lato"/>
                <a:ea typeface="Lato"/>
                <a:cs typeface="Lato"/>
                <a:sym typeface="Lato"/>
              </a:rPr>
              <a:t>Ask the students or have a class discussion</a:t>
            </a:r>
            <a:endParaRPr sz="1100"/>
          </a:p>
          <a:p>
            <a:pPr marL="558800" marR="0" lvl="1" indent="-215900" algn="l" rtl="0">
              <a:spcBef>
                <a:spcPts val="0"/>
              </a:spcBef>
              <a:spcAft>
                <a:spcPts val="0"/>
              </a:spcAft>
              <a:buClr>
                <a:srgbClr val="999B99"/>
              </a:buClr>
              <a:buSzPts val="1200"/>
              <a:buFont typeface="Arial"/>
              <a:buChar char="•"/>
            </a:pPr>
            <a:r>
              <a:rPr lang="en" sz="1200" b="0" i="0" u="none" strike="noStrike" cap="none">
                <a:solidFill>
                  <a:srgbClr val="124191"/>
                </a:solidFill>
                <a:latin typeface="Lato"/>
                <a:ea typeface="Lato"/>
                <a:cs typeface="Lato"/>
                <a:sym typeface="Lato"/>
              </a:rPr>
              <a:t>Explain the differences between WLAN, WMAN and WWAN</a:t>
            </a:r>
            <a:endParaRPr sz="1100"/>
          </a:p>
          <a:p>
            <a:pPr marL="558800" marR="0" lvl="1" indent="-215900" algn="l" rtl="0">
              <a:spcBef>
                <a:spcPts val="0"/>
              </a:spcBef>
              <a:spcAft>
                <a:spcPts val="0"/>
              </a:spcAft>
              <a:buClr>
                <a:srgbClr val="999B99"/>
              </a:buClr>
              <a:buSzPts val="1200"/>
              <a:buFont typeface="Arial"/>
              <a:buChar char="•"/>
            </a:pPr>
            <a:r>
              <a:rPr lang="en" sz="1200" b="0" i="0" u="none" strike="noStrike" cap="none">
                <a:solidFill>
                  <a:srgbClr val="124191"/>
                </a:solidFill>
                <a:latin typeface="Lato"/>
                <a:ea typeface="Lato"/>
                <a:cs typeface="Lato"/>
                <a:sym typeface="Lato"/>
              </a:rPr>
              <a:t>Why do you think there are so many 802.11 standards? </a:t>
            </a:r>
            <a:endParaRPr sz="1100"/>
          </a:p>
        </p:txBody>
      </p:sp>
      <p:sp>
        <p:nvSpPr>
          <p:cNvPr id="149" name="Google Shape;149;p20"/>
          <p:cNvSpPr txBox="1"/>
          <p:nvPr/>
        </p:nvSpPr>
        <p:spPr>
          <a:xfrm>
            <a:off x="382684" y="3294518"/>
            <a:ext cx="83832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4A4A4A"/>
                </a:solidFill>
                <a:latin typeface="Lato"/>
                <a:ea typeface="Lato"/>
                <a:cs typeface="Lato"/>
                <a:sym typeface="Lato"/>
              </a:rPr>
              <a:t>Topic 17.2</a:t>
            </a:r>
            <a:endParaRPr sz="1100"/>
          </a:p>
        </p:txBody>
      </p:sp>
      <p:sp>
        <p:nvSpPr>
          <p:cNvPr id="150" name="Google Shape;150;p20"/>
          <p:cNvSpPr txBox="1"/>
          <p:nvPr/>
        </p:nvSpPr>
        <p:spPr>
          <a:xfrm>
            <a:off x="381118" y="3683513"/>
            <a:ext cx="8383200" cy="8697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rgbClr val="999B99"/>
              </a:buClr>
              <a:buSzPts val="1400"/>
              <a:buFont typeface="Arial"/>
              <a:buChar char="•"/>
            </a:pPr>
            <a:r>
              <a:rPr lang="en" sz="1400">
                <a:solidFill>
                  <a:srgbClr val="124191"/>
                </a:solidFill>
                <a:latin typeface="Lato"/>
                <a:ea typeface="Lato"/>
                <a:cs typeface="Lato"/>
                <a:sym typeface="Lato"/>
              </a:rPr>
              <a:t>Ask the students or have a class discussion</a:t>
            </a:r>
            <a:endParaRPr sz="1100"/>
          </a:p>
          <a:p>
            <a:pPr marL="558800" marR="0" lvl="1" indent="-215900" algn="l" rtl="0">
              <a:spcBef>
                <a:spcPts val="0"/>
              </a:spcBef>
              <a:spcAft>
                <a:spcPts val="0"/>
              </a:spcAft>
              <a:buClr>
                <a:srgbClr val="999B99"/>
              </a:buClr>
              <a:buSzPts val="1200"/>
              <a:buFont typeface="Arial"/>
              <a:buChar char="•"/>
            </a:pPr>
            <a:r>
              <a:rPr lang="en" sz="1200" b="0" i="0" u="none" strike="noStrike" cap="none">
                <a:solidFill>
                  <a:srgbClr val="124191"/>
                </a:solidFill>
                <a:latin typeface="Lato"/>
                <a:ea typeface="Lato"/>
                <a:cs typeface="Lato"/>
                <a:sym typeface="Lato"/>
              </a:rPr>
              <a:t>When would using autonomous AP and controller based AP be appropriate? </a:t>
            </a:r>
            <a:endParaRPr sz="1100"/>
          </a:p>
          <a:p>
            <a:pPr marL="558800" marR="0" lvl="1" indent="-215900" algn="l" rtl="0">
              <a:spcBef>
                <a:spcPts val="0"/>
              </a:spcBef>
              <a:spcAft>
                <a:spcPts val="0"/>
              </a:spcAft>
              <a:buClr>
                <a:srgbClr val="999B99"/>
              </a:buClr>
              <a:buSzPts val="1200"/>
              <a:buFont typeface="Arial"/>
              <a:buChar char="•"/>
            </a:pPr>
            <a:r>
              <a:rPr lang="en" sz="1200" b="0" i="0" u="none" strike="noStrike" cap="none">
                <a:solidFill>
                  <a:srgbClr val="124191"/>
                </a:solidFill>
                <a:latin typeface="Lato"/>
                <a:ea typeface="Lato"/>
                <a:cs typeface="Lato"/>
                <a:sym typeface="Lato"/>
              </a:rPr>
              <a:t>Discuss a situation where a USB wireless adapter is needed. </a:t>
            </a:r>
            <a:endParaRPr sz="1100"/>
          </a:p>
          <a:p>
            <a:pPr marL="215900" marR="0" lvl="0" indent="-127000" algn="l" rtl="0">
              <a:spcBef>
                <a:spcPts val="0"/>
              </a:spcBef>
              <a:spcAft>
                <a:spcPts val="0"/>
              </a:spcAft>
              <a:buClr>
                <a:srgbClr val="999B99"/>
              </a:buClr>
              <a:buSzPts val="1400"/>
              <a:buFont typeface="Arial"/>
              <a:buNone/>
            </a:pPr>
            <a:endParaRPr sz="1400">
              <a:solidFill>
                <a:srgbClr val="124191"/>
              </a:solidFill>
              <a:latin typeface="Lato"/>
              <a:ea typeface="Lato"/>
              <a:cs typeface="Lato"/>
              <a:sym typeface="Lato"/>
            </a:endParaRPr>
          </a:p>
        </p:txBody>
      </p:sp>
      <p:pic>
        <p:nvPicPr>
          <p:cNvPr id="151" name="Google Shape;151;p20"/>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152" name="Google Shape;152;p20"/>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153" name="Google Shape;153;p20"/>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154" name="Google Shape;154;p20"/>
          <p:cNvSpPr/>
          <p:nvPr/>
        </p:nvSpPr>
        <p:spPr>
          <a:xfrm>
            <a:off x="-1973899" y="1681667"/>
            <a:ext cx="1847700" cy="2307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Hidden slide. </a:t>
            </a:r>
            <a:endParaRPr sz="11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p:nvPr/>
        </p:nvSpPr>
        <p:spPr>
          <a:xfrm>
            <a:off x="340653" y="245348"/>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Learning objectives</a:t>
            </a:r>
            <a:endParaRPr sz="1100"/>
          </a:p>
        </p:txBody>
      </p:sp>
      <p:sp>
        <p:nvSpPr>
          <p:cNvPr id="161" name="Google Shape;161;p21"/>
          <p:cNvSpPr txBox="1"/>
          <p:nvPr/>
        </p:nvSpPr>
        <p:spPr>
          <a:xfrm>
            <a:off x="340653" y="555478"/>
            <a:ext cx="8383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4A4A4A"/>
                </a:solidFill>
                <a:latin typeface="Lato"/>
                <a:ea typeface="Lato"/>
                <a:cs typeface="Lato"/>
                <a:sym typeface="Lato"/>
              </a:rPr>
              <a:t>Dupa aceasta sedinta, ar trebui sa puteti sa: </a:t>
            </a:r>
            <a:endParaRPr sz="1100"/>
          </a:p>
        </p:txBody>
      </p:sp>
      <p:sp>
        <p:nvSpPr>
          <p:cNvPr id="162" name="Google Shape;162;p21"/>
          <p:cNvSpPr txBox="1"/>
          <p:nvPr/>
        </p:nvSpPr>
        <p:spPr>
          <a:xfrm>
            <a:off x="377036" y="1389346"/>
            <a:ext cx="8383200" cy="1069800"/>
          </a:xfrm>
          <a:prstGeom prst="rect">
            <a:avLst/>
          </a:prstGeom>
          <a:noFill/>
          <a:ln>
            <a:noFill/>
          </a:ln>
        </p:spPr>
        <p:txBody>
          <a:bodyPr spcFirstLastPara="1" wrap="square" lIns="68575" tIns="34275" rIns="68575" bIns="34275" anchor="t" anchorCtr="0">
            <a:spAutoFit/>
          </a:bodyPr>
          <a:lstStyle/>
          <a:p>
            <a:pPr marL="342900" marR="0" lvl="0" indent="-336550" algn="l" rtl="0">
              <a:spcBef>
                <a:spcPts val="0"/>
              </a:spcBef>
              <a:spcAft>
                <a:spcPts val="0"/>
              </a:spcAft>
              <a:buClr>
                <a:srgbClr val="999B99"/>
              </a:buClr>
              <a:buSzPts val="1500"/>
              <a:buFont typeface="Arial"/>
              <a:buChar char="•"/>
            </a:pPr>
            <a:r>
              <a:rPr lang="en" sz="1500">
                <a:solidFill>
                  <a:srgbClr val="124191"/>
                </a:solidFill>
                <a:latin typeface="Lato"/>
                <a:ea typeface="Lato"/>
                <a:cs typeface="Lato"/>
                <a:sym typeface="Lato"/>
              </a:rPr>
              <a:t>Explicati ce este un obiect in programare</a:t>
            </a:r>
            <a:endParaRPr sz="1100"/>
          </a:p>
          <a:p>
            <a:pPr marL="342900" marR="0" lvl="0" indent="-336550" algn="l" rtl="0">
              <a:spcBef>
                <a:spcPts val="0"/>
              </a:spcBef>
              <a:spcAft>
                <a:spcPts val="0"/>
              </a:spcAft>
              <a:buClr>
                <a:srgbClr val="999B99"/>
              </a:buClr>
              <a:buSzPts val="1500"/>
              <a:buFont typeface="Arial"/>
              <a:buChar char="•"/>
            </a:pPr>
            <a:r>
              <a:rPr lang="en" sz="1500">
                <a:solidFill>
                  <a:srgbClr val="124191"/>
                </a:solidFill>
                <a:latin typeface="Lato"/>
                <a:ea typeface="Lato"/>
                <a:cs typeface="Lato"/>
                <a:sym typeface="Lato"/>
              </a:rPr>
              <a:t>Explicati care sunt tipurile de date muabile si imuabile</a:t>
            </a:r>
            <a:endParaRPr sz="1100"/>
          </a:p>
          <a:p>
            <a:pPr marL="342900" marR="0" lvl="0" indent="-336550" algn="l" rtl="0">
              <a:spcBef>
                <a:spcPts val="0"/>
              </a:spcBef>
              <a:spcAft>
                <a:spcPts val="0"/>
              </a:spcAft>
              <a:buClr>
                <a:srgbClr val="999B99"/>
              </a:buClr>
              <a:buSzPts val="1500"/>
              <a:buFont typeface="Arial"/>
              <a:buChar char="•"/>
            </a:pPr>
            <a:r>
              <a:rPr lang="en" sz="1500">
                <a:solidFill>
                  <a:srgbClr val="124191"/>
                </a:solidFill>
                <a:latin typeface="Lato"/>
                <a:ea typeface="Lato"/>
                <a:cs typeface="Lato"/>
                <a:sym typeface="Lato"/>
              </a:rPr>
              <a:t>Explicati tipurile de date numerice si sirurile</a:t>
            </a:r>
            <a:endParaRPr sz="1500">
              <a:solidFill>
                <a:srgbClr val="124191"/>
              </a:solidFill>
              <a:latin typeface="Lato"/>
              <a:ea typeface="Lato"/>
              <a:cs typeface="Lato"/>
              <a:sym typeface="Lato"/>
            </a:endParaRPr>
          </a:p>
          <a:p>
            <a:pPr marL="0" marR="0" lvl="0" indent="0" algn="l" rtl="0">
              <a:spcBef>
                <a:spcPts val="0"/>
              </a:spcBef>
              <a:spcAft>
                <a:spcPts val="0"/>
              </a:spcAft>
              <a:buNone/>
            </a:pPr>
            <a:endParaRPr sz="2000">
              <a:solidFill>
                <a:srgbClr val="124191"/>
              </a:solidFill>
              <a:latin typeface="Lato"/>
              <a:ea typeface="Lato"/>
              <a:cs typeface="Lato"/>
              <a:sym typeface="Lato"/>
            </a:endParaRPr>
          </a:p>
        </p:txBody>
      </p:sp>
      <p:sp>
        <p:nvSpPr>
          <p:cNvPr id="163" name="Google Shape;163;p21"/>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64" name="Google Shape;164;p21"/>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65" name="Google Shape;165;p21"/>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66" name="Google Shape;166;p21"/>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67" name="Google Shape;167;p21"/>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7 din fiecare capitol.</a:t>
            </a:r>
            <a:endParaRPr sz="1100"/>
          </a:p>
        </p:txBody>
      </p:sp>
      <p:pic>
        <p:nvPicPr>
          <p:cNvPr id="168" name="Google Shape;168;p21"/>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169" name="Google Shape;169;p21"/>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170" name="Google Shape;170;p21"/>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p:nvPr/>
        </p:nvSpPr>
        <p:spPr>
          <a:xfrm>
            <a:off x="517953" y="1389346"/>
            <a:ext cx="6161700" cy="1300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a:solidFill>
                  <a:srgbClr val="124191"/>
                </a:solidFill>
                <a:latin typeface="Lato"/>
                <a:ea typeface="Lato"/>
                <a:cs typeface="Lato"/>
                <a:sym typeface="Lato"/>
              </a:rPr>
              <a:t>Tipuri de date</a:t>
            </a:r>
            <a:endParaRPr sz="1100"/>
          </a:p>
          <a:p>
            <a:pPr marL="0" marR="0" lvl="0" indent="0" algn="l" rtl="0">
              <a:spcBef>
                <a:spcPts val="0"/>
              </a:spcBef>
              <a:spcAft>
                <a:spcPts val="0"/>
              </a:spcAft>
              <a:buNone/>
            </a:pPr>
            <a:r>
              <a:rPr lang="en" sz="1500">
                <a:solidFill>
                  <a:srgbClr val="124191"/>
                </a:solidFill>
                <a:latin typeface="Lato"/>
                <a:ea typeface="Lato"/>
                <a:cs typeface="Lato"/>
                <a:sym typeface="Lato"/>
              </a:rPr>
              <a:t>Tipurile de date numerice</a:t>
            </a:r>
            <a:endParaRPr sz="1500">
              <a:solidFill>
                <a:srgbClr val="124191"/>
              </a:solidFill>
              <a:latin typeface="Lato"/>
              <a:ea typeface="Lato"/>
              <a:cs typeface="Lato"/>
              <a:sym typeface="Lato"/>
            </a:endParaRPr>
          </a:p>
          <a:p>
            <a:pPr marL="0" marR="0" lvl="0" indent="0" algn="l" rtl="0">
              <a:spcBef>
                <a:spcPts val="0"/>
              </a:spcBef>
              <a:spcAft>
                <a:spcPts val="0"/>
              </a:spcAft>
              <a:buNone/>
            </a:pPr>
            <a:r>
              <a:rPr lang="en" sz="1500">
                <a:solidFill>
                  <a:srgbClr val="124191"/>
                </a:solidFill>
                <a:latin typeface="Lato"/>
                <a:ea typeface="Lato"/>
                <a:cs typeface="Lato"/>
                <a:sym typeface="Lato"/>
              </a:rPr>
              <a:t>Siruri</a:t>
            </a:r>
            <a:endParaRPr sz="1500">
              <a:solidFill>
                <a:srgbClr val="124191"/>
              </a:solidFill>
              <a:latin typeface="Lato"/>
              <a:ea typeface="Lato"/>
              <a:cs typeface="Lato"/>
              <a:sym typeface="Lato"/>
            </a:endParaRPr>
          </a:p>
          <a:p>
            <a:pPr marL="0" marR="0" lvl="0" indent="0" algn="l" rtl="0">
              <a:spcBef>
                <a:spcPts val="0"/>
              </a:spcBef>
              <a:spcAft>
                <a:spcPts val="0"/>
              </a:spcAft>
              <a:buNone/>
            </a:pPr>
            <a:endParaRPr sz="1500">
              <a:solidFill>
                <a:srgbClr val="124191"/>
              </a:solidFill>
              <a:latin typeface="Lato"/>
              <a:ea typeface="Lato"/>
              <a:cs typeface="Lato"/>
              <a:sym typeface="Lato"/>
            </a:endParaRPr>
          </a:p>
          <a:p>
            <a:pPr marL="0" marR="0" lvl="0" indent="0" algn="l" rtl="0">
              <a:spcBef>
                <a:spcPts val="0"/>
              </a:spcBef>
              <a:spcAft>
                <a:spcPts val="0"/>
              </a:spcAft>
              <a:buNone/>
            </a:pPr>
            <a:endParaRPr sz="2000">
              <a:solidFill>
                <a:srgbClr val="124191"/>
              </a:solidFill>
              <a:latin typeface="Lato"/>
              <a:ea typeface="Lato"/>
              <a:cs typeface="Lato"/>
              <a:sym typeface="Lato"/>
            </a:endParaRPr>
          </a:p>
        </p:txBody>
      </p:sp>
      <p:sp>
        <p:nvSpPr>
          <p:cNvPr id="177" name="Google Shape;177;p22"/>
          <p:cNvSpPr txBox="1"/>
          <p:nvPr/>
        </p:nvSpPr>
        <p:spPr>
          <a:xfrm>
            <a:off x="8280670" y="1389346"/>
            <a:ext cx="479400" cy="12390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1500">
                <a:solidFill>
                  <a:srgbClr val="124191"/>
                </a:solidFill>
                <a:latin typeface="Lato"/>
                <a:ea typeface="Lato"/>
                <a:cs typeface="Lato"/>
                <a:sym typeface="Lato"/>
              </a:rPr>
              <a:t>9</a:t>
            </a:r>
            <a:endParaRPr sz="1100"/>
          </a:p>
          <a:p>
            <a:pPr marL="0" marR="0" lvl="0" indent="0" algn="r" rtl="0">
              <a:spcBef>
                <a:spcPts val="0"/>
              </a:spcBef>
              <a:spcAft>
                <a:spcPts val="0"/>
              </a:spcAft>
              <a:buNone/>
            </a:pPr>
            <a:r>
              <a:rPr lang="en" sz="1500">
                <a:solidFill>
                  <a:srgbClr val="124191"/>
                </a:solidFill>
                <a:latin typeface="Lato"/>
                <a:ea typeface="Lato"/>
                <a:cs typeface="Lato"/>
                <a:sym typeface="Lato"/>
              </a:rPr>
              <a:t>16</a:t>
            </a:r>
            <a:endParaRPr sz="1500">
              <a:solidFill>
                <a:srgbClr val="124191"/>
              </a:solidFill>
              <a:latin typeface="Lato"/>
              <a:ea typeface="Lato"/>
              <a:cs typeface="Lato"/>
              <a:sym typeface="Lato"/>
            </a:endParaRPr>
          </a:p>
          <a:p>
            <a:pPr marL="0" marR="0" lvl="0" indent="0" algn="r" rtl="0">
              <a:spcBef>
                <a:spcPts val="0"/>
              </a:spcBef>
              <a:spcAft>
                <a:spcPts val="0"/>
              </a:spcAft>
              <a:buNone/>
            </a:pPr>
            <a:r>
              <a:rPr lang="en" sz="1500">
                <a:solidFill>
                  <a:srgbClr val="124191"/>
                </a:solidFill>
                <a:latin typeface="Lato"/>
                <a:ea typeface="Lato"/>
                <a:cs typeface="Lato"/>
                <a:sym typeface="Lato"/>
              </a:rPr>
              <a:t>22</a:t>
            </a:r>
            <a:endParaRPr sz="1500">
              <a:solidFill>
                <a:srgbClr val="124191"/>
              </a:solidFill>
              <a:latin typeface="Lato"/>
              <a:ea typeface="Lato"/>
              <a:cs typeface="Lato"/>
              <a:sym typeface="Lato"/>
            </a:endParaRPr>
          </a:p>
          <a:p>
            <a:pPr marL="0" marR="0" lvl="0" indent="0" algn="r" rtl="0">
              <a:spcBef>
                <a:spcPts val="0"/>
              </a:spcBef>
              <a:spcAft>
                <a:spcPts val="0"/>
              </a:spcAft>
              <a:buNone/>
            </a:pPr>
            <a:endParaRPr sz="1100"/>
          </a:p>
          <a:p>
            <a:pPr marL="0" marR="0" lvl="0" indent="0" algn="l" rtl="0">
              <a:spcBef>
                <a:spcPts val="0"/>
              </a:spcBef>
              <a:spcAft>
                <a:spcPts val="0"/>
              </a:spcAft>
              <a:buNone/>
            </a:pPr>
            <a:endParaRPr sz="2000">
              <a:solidFill>
                <a:srgbClr val="124191"/>
              </a:solidFill>
              <a:latin typeface="Lato"/>
              <a:ea typeface="Lato"/>
              <a:cs typeface="Lato"/>
              <a:sym typeface="Lato"/>
            </a:endParaRPr>
          </a:p>
        </p:txBody>
      </p:sp>
      <p:sp>
        <p:nvSpPr>
          <p:cNvPr id="178" name="Google Shape;178;p22"/>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79" name="Google Shape;179;p22"/>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80" name="Google Shape;180;p22"/>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81" name="Google Shape;181;p22"/>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82" name="Google Shape;182;p22"/>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8 din fiecare capitol.</a:t>
            </a:r>
            <a:endParaRPr sz="1100">
              <a:solidFill>
                <a:srgbClr val="124191"/>
              </a:solidFill>
              <a:latin typeface="Calibri"/>
              <a:ea typeface="Calibri"/>
              <a:cs typeface="Calibri"/>
              <a:sym typeface="Calibri"/>
            </a:endParaRPr>
          </a:p>
        </p:txBody>
      </p:sp>
      <p:pic>
        <p:nvPicPr>
          <p:cNvPr id="183" name="Google Shape;183;p22"/>
          <p:cNvPicPr preferRelativeResize="0"/>
          <p:nvPr/>
        </p:nvPicPr>
        <p:blipFill rotWithShape="1">
          <a:blip r:embed="rId3">
            <a:alphaModFix/>
          </a:blip>
          <a:srcRect/>
          <a:stretch/>
        </p:blipFill>
        <p:spPr>
          <a:xfrm>
            <a:off x="7699832" y="4583512"/>
            <a:ext cx="1060248" cy="221075"/>
          </a:xfrm>
          <a:prstGeom prst="rect">
            <a:avLst/>
          </a:prstGeom>
          <a:noFill/>
          <a:ln>
            <a:noFill/>
          </a:ln>
        </p:spPr>
      </p:pic>
      <p:sp>
        <p:nvSpPr>
          <p:cNvPr id="184" name="Google Shape;184;p22"/>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4"/>
              </a:rPr>
              <a:t>https://savnet.ro</a:t>
            </a:r>
            <a:r>
              <a:rPr lang="en" sz="900">
                <a:solidFill>
                  <a:srgbClr val="000C23"/>
                </a:solidFill>
                <a:latin typeface="Lato"/>
                <a:ea typeface="Lato"/>
                <a:cs typeface="Lato"/>
                <a:sym typeface="Lato"/>
              </a:rPr>
              <a:t> </a:t>
            </a:r>
            <a:endParaRPr sz="1100"/>
          </a:p>
        </p:txBody>
      </p:sp>
      <p:sp>
        <p:nvSpPr>
          <p:cNvPr id="185" name="Google Shape;185;p22"/>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
        <p:nvSpPr>
          <p:cNvPr id="186" name="Google Shape;186;p22"/>
          <p:cNvSpPr txBox="1"/>
          <p:nvPr/>
        </p:nvSpPr>
        <p:spPr>
          <a:xfrm>
            <a:off x="340653" y="245348"/>
            <a:ext cx="8383200" cy="392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rgbClr val="124191"/>
                </a:solidFill>
                <a:latin typeface="Lato"/>
                <a:ea typeface="Lato"/>
                <a:cs typeface="Lato"/>
                <a:sym typeface="Lato"/>
              </a:rPr>
              <a:t>Table of contents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p:nvPr/>
        </p:nvSpPr>
        <p:spPr>
          <a:xfrm>
            <a:off x="340653" y="3191807"/>
            <a:ext cx="8462700" cy="700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100">
                <a:solidFill>
                  <a:srgbClr val="124191"/>
                </a:solidFill>
                <a:latin typeface="Lato"/>
                <a:ea typeface="Lato"/>
                <a:cs typeface="Lato"/>
                <a:sym typeface="Lato"/>
              </a:rPr>
              <a:t>2.1:	Tipuri de date</a:t>
            </a:r>
            <a:endParaRPr sz="700"/>
          </a:p>
        </p:txBody>
      </p:sp>
      <p:sp>
        <p:nvSpPr>
          <p:cNvPr id="193" name="Google Shape;193;p23"/>
          <p:cNvSpPr/>
          <p:nvPr/>
        </p:nvSpPr>
        <p:spPr>
          <a:xfrm>
            <a:off x="9334948" y="0"/>
            <a:ext cx="1847700" cy="185700"/>
          </a:xfrm>
          <a:prstGeom prst="rect">
            <a:avLst/>
          </a:prstGeom>
          <a:solidFill>
            <a:srgbClr val="001234"/>
          </a:solidFill>
          <a:ln w="12700" cap="flat" cmpd="sng">
            <a:solidFill>
              <a:srgbClr val="256E9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Calibri"/>
                <a:ea typeface="Calibri"/>
                <a:cs typeface="Calibri"/>
                <a:sym typeface="Calibri"/>
              </a:rPr>
              <a:t>Timing: NA</a:t>
            </a:r>
            <a:endParaRPr sz="1100"/>
          </a:p>
        </p:txBody>
      </p:sp>
      <p:sp>
        <p:nvSpPr>
          <p:cNvPr id="194" name="Google Shape;194;p23"/>
          <p:cNvSpPr/>
          <p:nvPr/>
        </p:nvSpPr>
        <p:spPr>
          <a:xfrm>
            <a:off x="9334948" y="613187"/>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Facilitator/instructor notes</a:t>
            </a:r>
            <a:endParaRPr sz="1100">
              <a:solidFill>
                <a:srgbClr val="124191"/>
              </a:solidFill>
              <a:latin typeface="Calibri"/>
              <a:ea typeface="Calibri"/>
              <a:cs typeface="Calibri"/>
              <a:sym typeface="Calibri"/>
            </a:endParaRPr>
          </a:p>
        </p:txBody>
      </p:sp>
      <p:sp>
        <p:nvSpPr>
          <p:cNvPr id="195" name="Google Shape;195;p23"/>
          <p:cNvSpPr/>
          <p:nvPr/>
        </p:nvSpPr>
        <p:spPr>
          <a:xfrm>
            <a:off x="9334948" y="84402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Write your text here</a:t>
            </a:r>
            <a:endParaRPr sz="1100"/>
          </a:p>
          <a:p>
            <a:pPr marL="0" marR="0" lvl="0" indent="0" algn="l" rtl="0">
              <a:spcBef>
                <a:spcPts val="0"/>
              </a:spcBef>
              <a:spcAft>
                <a:spcPts val="0"/>
              </a:spcAft>
              <a:buNone/>
            </a:pPr>
            <a:endParaRPr sz="1100">
              <a:solidFill>
                <a:srgbClr val="124191"/>
              </a:solidFill>
              <a:latin typeface="Calibri"/>
              <a:ea typeface="Calibri"/>
              <a:cs typeface="Calibri"/>
              <a:sym typeface="Calibri"/>
            </a:endParaRPr>
          </a:p>
        </p:txBody>
      </p:sp>
      <p:sp>
        <p:nvSpPr>
          <p:cNvPr id="196" name="Google Shape;196;p23"/>
          <p:cNvSpPr/>
          <p:nvPr/>
        </p:nvSpPr>
        <p:spPr>
          <a:xfrm>
            <a:off x="-1973898" y="637763"/>
            <a:ext cx="1847700" cy="23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rgbClr val="124191"/>
                </a:solidFill>
                <a:latin typeface="Calibri"/>
                <a:ea typeface="Calibri"/>
                <a:cs typeface="Calibri"/>
                <a:sym typeface="Calibri"/>
              </a:rPr>
              <a:t>PPT designer’s notes</a:t>
            </a:r>
            <a:endParaRPr sz="1100">
              <a:solidFill>
                <a:srgbClr val="124191"/>
              </a:solidFill>
              <a:latin typeface="Calibri"/>
              <a:ea typeface="Calibri"/>
              <a:cs typeface="Calibri"/>
              <a:sym typeface="Calibri"/>
            </a:endParaRPr>
          </a:p>
        </p:txBody>
      </p:sp>
      <p:sp>
        <p:nvSpPr>
          <p:cNvPr id="197" name="Google Shape;197;p23"/>
          <p:cNvSpPr/>
          <p:nvPr/>
        </p:nvSpPr>
        <p:spPr>
          <a:xfrm>
            <a:off x="-1973897" y="873100"/>
            <a:ext cx="1847700" cy="392400"/>
          </a:xfrm>
          <a:prstGeom prst="rect">
            <a:avLst/>
          </a:prstGeom>
          <a:noFill/>
          <a:ln w="9525" cap="flat" cmpd="sng">
            <a:solidFill>
              <a:srgbClr val="12419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Acesta va fi slideul pentru fiecare subcapitol.</a:t>
            </a:r>
            <a:endParaRPr sz="1100"/>
          </a:p>
        </p:txBody>
      </p:sp>
      <p:sp>
        <p:nvSpPr>
          <p:cNvPr id="198" name="Google Shape;198;p23"/>
          <p:cNvSpPr txBox="1"/>
          <p:nvPr/>
        </p:nvSpPr>
        <p:spPr>
          <a:xfrm>
            <a:off x="340653" y="4077669"/>
            <a:ext cx="8462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a:solidFill>
                  <a:srgbClr val="124191"/>
                </a:solidFill>
                <a:latin typeface="Lato"/>
                <a:ea typeface="Lato"/>
                <a:cs typeface="Lato"/>
                <a:sym typeface="Lato"/>
              </a:rPr>
              <a:t>Instructor materials</a:t>
            </a:r>
            <a:endParaRPr sz="1100"/>
          </a:p>
        </p:txBody>
      </p:sp>
      <p:pic>
        <p:nvPicPr>
          <p:cNvPr id="199" name="Google Shape;199;p23"/>
          <p:cNvPicPr preferRelativeResize="0"/>
          <p:nvPr/>
        </p:nvPicPr>
        <p:blipFill rotWithShape="1">
          <a:blip r:embed="rId3">
            <a:alphaModFix/>
          </a:blip>
          <a:srcRect/>
          <a:stretch/>
        </p:blipFill>
        <p:spPr>
          <a:xfrm>
            <a:off x="-1" y="0"/>
            <a:ext cx="9144002" cy="2751269"/>
          </a:xfrm>
          <a:prstGeom prst="rect">
            <a:avLst/>
          </a:prstGeom>
          <a:noFill/>
          <a:ln>
            <a:noFill/>
          </a:ln>
        </p:spPr>
      </p:pic>
      <p:pic>
        <p:nvPicPr>
          <p:cNvPr id="200" name="Google Shape;200;p23"/>
          <p:cNvPicPr preferRelativeResize="0"/>
          <p:nvPr/>
        </p:nvPicPr>
        <p:blipFill rotWithShape="1">
          <a:blip r:embed="rId4">
            <a:alphaModFix/>
          </a:blip>
          <a:srcRect/>
          <a:stretch/>
        </p:blipFill>
        <p:spPr>
          <a:xfrm>
            <a:off x="7699832" y="4583512"/>
            <a:ext cx="1060248" cy="221075"/>
          </a:xfrm>
          <a:prstGeom prst="rect">
            <a:avLst/>
          </a:prstGeom>
          <a:noFill/>
          <a:ln>
            <a:noFill/>
          </a:ln>
        </p:spPr>
      </p:pic>
      <p:sp>
        <p:nvSpPr>
          <p:cNvPr id="201" name="Google Shape;201;p23"/>
          <p:cNvSpPr txBox="1"/>
          <p:nvPr/>
        </p:nvSpPr>
        <p:spPr>
          <a:xfrm>
            <a:off x="468827" y="4618991"/>
            <a:ext cx="72312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rgbClr val="000C23"/>
                </a:solidFill>
                <a:latin typeface="Lato"/>
                <a:ea typeface="Lato"/>
                <a:cs typeface="Lato"/>
                <a:sym typeface="Lato"/>
              </a:rPr>
              <a:t>Savnet 2021			Savnet</a:t>
            </a:r>
            <a:r>
              <a:rPr lang="en" sz="900">
                <a:solidFill>
                  <a:srgbClr val="000C87"/>
                </a:solidFill>
                <a:latin typeface="Lato"/>
                <a:ea typeface="Lato"/>
                <a:cs typeface="Lato"/>
                <a:sym typeface="Lato"/>
              </a:rPr>
              <a:t> </a:t>
            </a:r>
            <a:r>
              <a:rPr lang="en" sz="900">
                <a:solidFill>
                  <a:srgbClr val="000C23"/>
                </a:solidFill>
                <a:latin typeface="Lato"/>
                <a:ea typeface="Lato"/>
                <a:cs typeface="Lato"/>
                <a:sym typeface="Lato"/>
              </a:rPr>
              <a:t>Confidential			</a:t>
            </a:r>
            <a:r>
              <a:rPr lang="en" sz="900" u="sng">
                <a:solidFill>
                  <a:schemeClr val="hlink"/>
                </a:solidFill>
                <a:latin typeface="Lato"/>
                <a:ea typeface="Lato"/>
                <a:cs typeface="Lato"/>
                <a:sym typeface="Lato"/>
                <a:hlinkClick r:id="rId5"/>
              </a:rPr>
              <a:t>https://savnet.ro</a:t>
            </a:r>
            <a:r>
              <a:rPr lang="en" sz="900">
                <a:solidFill>
                  <a:srgbClr val="000C23"/>
                </a:solidFill>
                <a:latin typeface="Lato"/>
                <a:ea typeface="Lato"/>
                <a:cs typeface="Lato"/>
                <a:sym typeface="Lato"/>
              </a:rPr>
              <a:t> </a:t>
            </a:r>
            <a:endParaRPr sz="1100"/>
          </a:p>
        </p:txBody>
      </p:sp>
      <p:sp>
        <p:nvSpPr>
          <p:cNvPr id="202" name="Google Shape;202;p23"/>
          <p:cNvSpPr txBox="1"/>
          <p:nvPr/>
        </p:nvSpPr>
        <p:spPr>
          <a:xfrm>
            <a:off x="340653" y="4583512"/>
            <a:ext cx="2007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a:solidFill>
                  <a:schemeClr val="dk1"/>
                </a:solidFill>
                <a:latin typeface="Calibri"/>
                <a:ea typeface="Calibri"/>
                <a:cs typeface="Calibri"/>
                <a:sym typeface="Calibri"/>
              </a:rPr>
              <a:t>©</a:t>
            </a:r>
            <a:endParaRPr sz="900">
              <a:solidFill>
                <a:srgbClr val="12419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B4F81C551EB4CBCFBC019C3C1A6A7" ma:contentTypeVersion="12" ma:contentTypeDescription="Create a new document." ma:contentTypeScope="" ma:versionID="be749acb1a1330652bc855a8993811ca">
  <xsd:schema xmlns:xsd="http://www.w3.org/2001/XMLSchema" xmlns:xs="http://www.w3.org/2001/XMLSchema" xmlns:p="http://schemas.microsoft.com/office/2006/metadata/properties" xmlns:ns2="bfa78f9b-f547-404c-a5fd-35ceaa0009fa" xmlns:ns3="82c3304b-4b1c-4355-9d36-e865d824fe06" targetNamespace="http://schemas.microsoft.com/office/2006/metadata/properties" ma:root="true" ma:fieldsID="4d65d0e808892a2e4d97ba03a5226de9" ns2:_="" ns3:_="">
    <xsd:import namespace="bfa78f9b-f547-404c-a5fd-35ceaa0009fa"/>
    <xsd:import namespace="82c3304b-4b1c-4355-9d36-e865d824fe0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a78f9b-f547-404c-a5fd-35ceaa000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c3304b-4b1c-4355-9d36-e865d824fe0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9157A9-7217-4D62-9A19-9A337764C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a78f9b-f547-404c-a5fd-35ceaa0009fa"/>
    <ds:schemaRef ds:uri="82c3304b-4b1c-4355-9d36-e865d824fe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93B68B-9650-4BFA-9AC7-5AC43B6AA13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6759FC4-C53F-4973-AC4C-CBB4592AA4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36</Notes>
  <HiddenSlides>5</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2022-06-02T19:43:08Z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0x010100416B4F81C551EB4CBCFBC019C3C1A6A7</vt:lpwstr>
  </property>
</Properties>
</file>